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7.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28"/>
  </p:notesMasterIdLst>
  <p:sldIdLst>
    <p:sldId id="264" r:id="rId2"/>
    <p:sldId id="265" r:id="rId3"/>
    <p:sldId id="266" r:id="rId4"/>
    <p:sldId id="256" r:id="rId5"/>
    <p:sldId id="257" r:id="rId6"/>
    <p:sldId id="258" r:id="rId7"/>
    <p:sldId id="263" r:id="rId8"/>
    <p:sldId id="262" r:id="rId9"/>
    <p:sldId id="260" r:id="rId10"/>
    <p:sldId id="261" r:id="rId11"/>
    <p:sldId id="259" r:id="rId12"/>
    <p:sldId id="268"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69" r:id="rId26"/>
    <p:sldId id="26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83"/>
    <p:restoredTop sz="94745"/>
  </p:normalViewPr>
  <p:slideViewPr>
    <p:cSldViewPr snapToGrid="0" snapToObjects="1" showGuides="1">
      <p:cViewPr varScale="1">
        <p:scale>
          <a:sx n="85" d="100"/>
          <a:sy n="85" d="100"/>
        </p:scale>
        <p:origin x="176" y="4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B77A9B-EA84-41F1-A28B-30434F580D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DF241E1-3A5B-4F68-9B05-0CBE662E9458}">
      <dgm:prSet/>
      <dgm:spPr/>
      <dgm:t>
        <a:bodyPr/>
        <a:lstStyle/>
        <a:p>
          <a:r>
            <a:rPr lang="en-US"/>
            <a:t>Registration</a:t>
          </a:r>
        </a:p>
      </dgm:t>
    </dgm:pt>
    <dgm:pt modelId="{F1105040-0E2C-402F-8A39-2B6476256EC3}" type="parTrans" cxnId="{57A6E0E0-AB19-4376-8BD1-FFA811E9A2E2}">
      <dgm:prSet/>
      <dgm:spPr/>
      <dgm:t>
        <a:bodyPr/>
        <a:lstStyle/>
        <a:p>
          <a:endParaRPr lang="en-US"/>
        </a:p>
      </dgm:t>
    </dgm:pt>
    <dgm:pt modelId="{765BE896-CED8-4075-BFB8-7BD5AB17773A}" type="sibTrans" cxnId="{57A6E0E0-AB19-4376-8BD1-FFA811E9A2E2}">
      <dgm:prSet/>
      <dgm:spPr/>
      <dgm:t>
        <a:bodyPr/>
        <a:lstStyle/>
        <a:p>
          <a:endParaRPr lang="en-US"/>
        </a:p>
      </dgm:t>
    </dgm:pt>
    <dgm:pt modelId="{C7E55DB7-565D-4C70-BD03-F791E19E43AA}">
      <dgm:prSet/>
      <dgm:spPr/>
      <dgm:t>
        <a:bodyPr/>
        <a:lstStyle/>
        <a:p>
          <a:r>
            <a:rPr lang="en-US"/>
            <a:t>Taking two images that are offset, distorted, or otherwise misaligned and mapping them to each other using various methods and algorithms</a:t>
          </a:r>
        </a:p>
      </dgm:t>
    </dgm:pt>
    <dgm:pt modelId="{4C97B955-25F8-4A8E-921E-BC6A1472C615}" type="parTrans" cxnId="{9FD8D987-79F3-44ED-8603-38462C8C05B0}">
      <dgm:prSet/>
      <dgm:spPr/>
      <dgm:t>
        <a:bodyPr/>
        <a:lstStyle/>
        <a:p>
          <a:endParaRPr lang="en-US"/>
        </a:p>
      </dgm:t>
    </dgm:pt>
    <dgm:pt modelId="{598058AB-4BAC-419B-829E-DAE01C6713E4}" type="sibTrans" cxnId="{9FD8D987-79F3-44ED-8603-38462C8C05B0}">
      <dgm:prSet/>
      <dgm:spPr/>
      <dgm:t>
        <a:bodyPr/>
        <a:lstStyle/>
        <a:p>
          <a:endParaRPr lang="en-US"/>
        </a:p>
      </dgm:t>
    </dgm:pt>
    <dgm:pt modelId="{450E7186-7BDF-4A38-B311-457AE50AE285}">
      <dgm:prSet/>
      <dgm:spPr/>
      <dgm:t>
        <a:bodyPr/>
        <a:lstStyle/>
        <a:p>
          <a:r>
            <a:rPr lang="en-US"/>
            <a:t>Segmentation</a:t>
          </a:r>
        </a:p>
      </dgm:t>
    </dgm:pt>
    <dgm:pt modelId="{AD5C87BD-89C1-4263-9671-812ACBE92FCC}" type="parTrans" cxnId="{943BD620-418F-44B1-883D-82F3CE3EF4A7}">
      <dgm:prSet/>
      <dgm:spPr/>
      <dgm:t>
        <a:bodyPr/>
        <a:lstStyle/>
        <a:p>
          <a:endParaRPr lang="en-US"/>
        </a:p>
      </dgm:t>
    </dgm:pt>
    <dgm:pt modelId="{999A93AD-0FD3-4B97-9E50-3773BB2EB20E}" type="sibTrans" cxnId="{943BD620-418F-44B1-883D-82F3CE3EF4A7}">
      <dgm:prSet/>
      <dgm:spPr/>
      <dgm:t>
        <a:bodyPr/>
        <a:lstStyle/>
        <a:p>
          <a:endParaRPr lang="en-US"/>
        </a:p>
      </dgm:t>
    </dgm:pt>
    <dgm:pt modelId="{9481035C-4038-4461-AFD2-3A3CECD32D1C}">
      <dgm:prSet/>
      <dgm:spPr/>
      <dgm:t>
        <a:bodyPr/>
        <a:lstStyle/>
        <a:p>
          <a:r>
            <a:rPr lang="en-US"/>
            <a:t>Using filters to accentuate or suppress features of images in order to accent the ROI (region of interest) for a scan</a:t>
          </a:r>
        </a:p>
      </dgm:t>
    </dgm:pt>
    <dgm:pt modelId="{D86FC5C4-EB8F-4C35-B40E-08693B1F4096}" type="parTrans" cxnId="{B0B62401-BC5D-4D9F-B5F7-5CB929940983}">
      <dgm:prSet/>
      <dgm:spPr/>
      <dgm:t>
        <a:bodyPr/>
        <a:lstStyle/>
        <a:p>
          <a:endParaRPr lang="en-US"/>
        </a:p>
      </dgm:t>
    </dgm:pt>
    <dgm:pt modelId="{F4640B71-AAD8-4DE8-9F4D-46B14DA4264C}" type="sibTrans" cxnId="{B0B62401-BC5D-4D9F-B5F7-5CB929940983}">
      <dgm:prSet/>
      <dgm:spPr/>
      <dgm:t>
        <a:bodyPr/>
        <a:lstStyle/>
        <a:p>
          <a:endParaRPr lang="en-US"/>
        </a:p>
      </dgm:t>
    </dgm:pt>
    <dgm:pt modelId="{7C1FF02B-6688-4259-8E36-28DCF6A03D80}">
      <dgm:prSet/>
      <dgm:spPr/>
      <dgm:t>
        <a:bodyPr/>
        <a:lstStyle/>
        <a:p>
          <a:r>
            <a:rPr lang="en-US"/>
            <a:t>Quantization</a:t>
          </a:r>
        </a:p>
      </dgm:t>
    </dgm:pt>
    <dgm:pt modelId="{E0704650-672A-49E4-95A1-C30F4E926484}" type="parTrans" cxnId="{C9B5CDC4-B6A0-4915-8960-8EA54B1C4649}">
      <dgm:prSet/>
      <dgm:spPr/>
      <dgm:t>
        <a:bodyPr/>
        <a:lstStyle/>
        <a:p>
          <a:endParaRPr lang="en-US"/>
        </a:p>
      </dgm:t>
    </dgm:pt>
    <dgm:pt modelId="{A3524933-56D7-4F7C-8389-7A521875C82C}" type="sibTrans" cxnId="{C9B5CDC4-B6A0-4915-8960-8EA54B1C4649}">
      <dgm:prSet/>
      <dgm:spPr/>
      <dgm:t>
        <a:bodyPr/>
        <a:lstStyle/>
        <a:p>
          <a:endParaRPr lang="en-US"/>
        </a:p>
      </dgm:t>
    </dgm:pt>
    <dgm:pt modelId="{4C0CBC8D-7D2E-4429-AEB2-635E60887FF1}">
      <dgm:prSet/>
      <dgm:spPr/>
      <dgm:t>
        <a:bodyPr/>
        <a:lstStyle/>
        <a:p>
          <a:r>
            <a:rPr lang="en-US"/>
            <a:t>Using mathematical metrics to draw conclusions about the content of images</a:t>
          </a:r>
        </a:p>
      </dgm:t>
    </dgm:pt>
    <dgm:pt modelId="{961B6395-590D-461C-BCB1-76D04A142DD3}" type="parTrans" cxnId="{CB493551-C6F4-453F-AE34-678DAE28E8F8}">
      <dgm:prSet/>
      <dgm:spPr/>
      <dgm:t>
        <a:bodyPr/>
        <a:lstStyle/>
        <a:p>
          <a:endParaRPr lang="en-US"/>
        </a:p>
      </dgm:t>
    </dgm:pt>
    <dgm:pt modelId="{8F27807E-4EA0-47D0-A213-54AC8375ABE7}" type="sibTrans" cxnId="{CB493551-C6F4-453F-AE34-678DAE28E8F8}">
      <dgm:prSet/>
      <dgm:spPr/>
      <dgm:t>
        <a:bodyPr/>
        <a:lstStyle/>
        <a:p>
          <a:endParaRPr lang="en-US"/>
        </a:p>
      </dgm:t>
    </dgm:pt>
    <dgm:pt modelId="{6DE09297-F7C7-431E-8483-5A00A104CB5B}" type="pres">
      <dgm:prSet presAssocID="{26B77A9B-EA84-41F1-A28B-30434F580D73}" presName="root" presStyleCnt="0">
        <dgm:presLayoutVars>
          <dgm:dir/>
          <dgm:resizeHandles val="exact"/>
        </dgm:presLayoutVars>
      </dgm:prSet>
      <dgm:spPr/>
    </dgm:pt>
    <dgm:pt modelId="{4290FBCA-6E8B-46BC-95B9-9D815B69036A}" type="pres">
      <dgm:prSet presAssocID="{EDF241E1-3A5B-4F68-9B05-0CBE662E9458}" presName="compNode" presStyleCnt="0"/>
      <dgm:spPr/>
    </dgm:pt>
    <dgm:pt modelId="{B5CFB555-E35C-4654-8737-224B0E21CE45}" type="pres">
      <dgm:prSet presAssocID="{EDF241E1-3A5B-4F68-9B05-0CBE662E9458}" presName="bgRect" presStyleLbl="bgShp" presStyleIdx="0" presStyleCnt="3"/>
      <dgm:spPr/>
    </dgm:pt>
    <dgm:pt modelId="{D6718CAF-7BF7-4201-B4C4-E32F21449371}" type="pres">
      <dgm:prSet presAssocID="{EDF241E1-3A5B-4F68-9B05-0CBE662E94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amera with solid fill"/>
        </a:ext>
      </dgm:extLst>
    </dgm:pt>
    <dgm:pt modelId="{A5EC1DB8-FB9C-4C00-8991-53846213355A}" type="pres">
      <dgm:prSet presAssocID="{EDF241E1-3A5B-4F68-9B05-0CBE662E9458}" presName="spaceRect" presStyleCnt="0"/>
      <dgm:spPr/>
    </dgm:pt>
    <dgm:pt modelId="{54D735A4-C490-4D45-9187-B03D99242C9A}" type="pres">
      <dgm:prSet presAssocID="{EDF241E1-3A5B-4F68-9B05-0CBE662E9458}" presName="parTx" presStyleLbl="revTx" presStyleIdx="0" presStyleCnt="6">
        <dgm:presLayoutVars>
          <dgm:chMax val="0"/>
          <dgm:chPref val="0"/>
        </dgm:presLayoutVars>
      </dgm:prSet>
      <dgm:spPr/>
    </dgm:pt>
    <dgm:pt modelId="{0284DCFA-9EA1-4A5A-B71C-D0C46EE1E6B3}" type="pres">
      <dgm:prSet presAssocID="{EDF241E1-3A5B-4F68-9B05-0CBE662E9458}" presName="desTx" presStyleLbl="revTx" presStyleIdx="1" presStyleCnt="6">
        <dgm:presLayoutVars/>
      </dgm:prSet>
      <dgm:spPr/>
    </dgm:pt>
    <dgm:pt modelId="{E9DBB270-2E66-472E-9A83-57DDE54C226E}" type="pres">
      <dgm:prSet presAssocID="{765BE896-CED8-4075-BFB8-7BD5AB17773A}" presName="sibTrans" presStyleCnt="0"/>
      <dgm:spPr/>
    </dgm:pt>
    <dgm:pt modelId="{F09ACEA1-3795-4DEB-948E-8F1CCF205338}" type="pres">
      <dgm:prSet presAssocID="{450E7186-7BDF-4A38-B311-457AE50AE285}" presName="compNode" presStyleCnt="0"/>
      <dgm:spPr/>
    </dgm:pt>
    <dgm:pt modelId="{2F531ED1-E148-4CB6-9619-AD1BD25772FE}" type="pres">
      <dgm:prSet presAssocID="{450E7186-7BDF-4A38-B311-457AE50AE285}" presName="bgRect" presStyleLbl="bgShp" presStyleIdx="1" presStyleCnt="3"/>
      <dgm:spPr/>
    </dgm:pt>
    <dgm:pt modelId="{780D403C-FD9C-474A-AD69-AA3E869304FF}" type="pres">
      <dgm:prSet presAssocID="{450E7186-7BDF-4A38-B311-457AE50AE285}" presName="iconRect" presStyleLbl="node1" presStyleIdx="1" presStyleCnt="3"/>
      <dgm:spPr>
        <a:prstGeom prst="flowChartPredefinedProcess">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rm with solid fill"/>
        </a:ext>
      </dgm:extLst>
    </dgm:pt>
    <dgm:pt modelId="{1E661D58-CF23-4875-85DC-8EF06A13E735}" type="pres">
      <dgm:prSet presAssocID="{450E7186-7BDF-4A38-B311-457AE50AE285}" presName="spaceRect" presStyleCnt="0"/>
      <dgm:spPr/>
    </dgm:pt>
    <dgm:pt modelId="{771F547E-F4D3-41A8-9A97-011599552C17}" type="pres">
      <dgm:prSet presAssocID="{450E7186-7BDF-4A38-B311-457AE50AE285}" presName="parTx" presStyleLbl="revTx" presStyleIdx="2" presStyleCnt="6">
        <dgm:presLayoutVars>
          <dgm:chMax val="0"/>
          <dgm:chPref val="0"/>
        </dgm:presLayoutVars>
      </dgm:prSet>
      <dgm:spPr/>
    </dgm:pt>
    <dgm:pt modelId="{67A0B6FA-8667-4CB4-8218-99AACDBC22EA}" type="pres">
      <dgm:prSet presAssocID="{450E7186-7BDF-4A38-B311-457AE50AE285}" presName="desTx" presStyleLbl="revTx" presStyleIdx="3" presStyleCnt="6">
        <dgm:presLayoutVars/>
      </dgm:prSet>
      <dgm:spPr/>
    </dgm:pt>
    <dgm:pt modelId="{657B33D9-5D21-4E20-AFC3-33E5E70F1F74}" type="pres">
      <dgm:prSet presAssocID="{999A93AD-0FD3-4B97-9E50-3773BB2EB20E}" presName="sibTrans" presStyleCnt="0"/>
      <dgm:spPr/>
    </dgm:pt>
    <dgm:pt modelId="{991D8BF1-AB28-4D66-8E0C-17B800804BED}" type="pres">
      <dgm:prSet presAssocID="{7C1FF02B-6688-4259-8E36-28DCF6A03D80}" presName="compNode" presStyleCnt="0"/>
      <dgm:spPr/>
    </dgm:pt>
    <dgm:pt modelId="{5AFE7C53-6D84-470F-85EA-4C0FE6D81E54}" type="pres">
      <dgm:prSet presAssocID="{7C1FF02B-6688-4259-8E36-28DCF6A03D80}" presName="bgRect" presStyleLbl="bgShp" presStyleIdx="2" presStyleCnt="3"/>
      <dgm:spPr/>
    </dgm:pt>
    <dgm:pt modelId="{B2E91E5D-D5F1-469A-9F52-B14A6B253A28}" type="pres">
      <dgm:prSet presAssocID="{7C1FF02B-6688-4259-8E36-28DCF6A03D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8B7B72A-AA5F-4A79-B14D-D93A314E1645}" type="pres">
      <dgm:prSet presAssocID="{7C1FF02B-6688-4259-8E36-28DCF6A03D80}" presName="spaceRect" presStyleCnt="0"/>
      <dgm:spPr/>
    </dgm:pt>
    <dgm:pt modelId="{CD76A698-F4E1-4ABF-9F27-6F47A7B79620}" type="pres">
      <dgm:prSet presAssocID="{7C1FF02B-6688-4259-8E36-28DCF6A03D80}" presName="parTx" presStyleLbl="revTx" presStyleIdx="4" presStyleCnt="6">
        <dgm:presLayoutVars>
          <dgm:chMax val="0"/>
          <dgm:chPref val="0"/>
        </dgm:presLayoutVars>
      </dgm:prSet>
      <dgm:spPr/>
    </dgm:pt>
    <dgm:pt modelId="{E9057848-D284-4C5F-BF14-D997314B9AFE}" type="pres">
      <dgm:prSet presAssocID="{7C1FF02B-6688-4259-8E36-28DCF6A03D80}" presName="desTx" presStyleLbl="revTx" presStyleIdx="5" presStyleCnt="6">
        <dgm:presLayoutVars/>
      </dgm:prSet>
      <dgm:spPr/>
    </dgm:pt>
  </dgm:ptLst>
  <dgm:cxnLst>
    <dgm:cxn modelId="{B0B62401-BC5D-4D9F-B5F7-5CB929940983}" srcId="{450E7186-7BDF-4A38-B311-457AE50AE285}" destId="{9481035C-4038-4461-AFD2-3A3CECD32D1C}" srcOrd="0" destOrd="0" parTransId="{D86FC5C4-EB8F-4C35-B40E-08693B1F4096}" sibTransId="{F4640B71-AAD8-4DE8-9F4D-46B14DA4264C}"/>
    <dgm:cxn modelId="{E35ACF03-1F79-417E-BA19-60009AD96E1F}" type="presOf" srcId="{EDF241E1-3A5B-4F68-9B05-0CBE662E9458}" destId="{54D735A4-C490-4D45-9187-B03D99242C9A}" srcOrd="0" destOrd="0" presId="urn:microsoft.com/office/officeart/2018/2/layout/IconVerticalSolidList"/>
    <dgm:cxn modelId="{1D16831E-37CA-4F47-9C9E-F784F97A2011}" type="presOf" srcId="{450E7186-7BDF-4A38-B311-457AE50AE285}" destId="{771F547E-F4D3-41A8-9A97-011599552C17}" srcOrd="0" destOrd="0" presId="urn:microsoft.com/office/officeart/2018/2/layout/IconVerticalSolidList"/>
    <dgm:cxn modelId="{943BD620-418F-44B1-883D-82F3CE3EF4A7}" srcId="{26B77A9B-EA84-41F1-A28B-30434F580D73}" destId="{450E7186-7BDF-4A38-B311-457AE50AE285}" srcOrd="1" destOrd="0" parTransId="{AD5C87BD-89C1-4263-9671-812ACBE92FCC}" sibTransId="{999A93AD-0FD3-4B97-9E50-3773BB2EB20E}"/>
    <dgm:cxn modelId="{36F24333-BB26-4363-9C8E-9D414D8F6A83}" type="presOf" srcId="{4C0CBC8D-7D2E-4429-AEB2-635E60887FF1}" destId="{E9057848-D284-4C5F-BF14-D997314B9AFE}" srcOrd="0" destOrd="0" presId="urn:microsoft.com/office/officeart/2018/2/layout/IconVerticalSolidList"/>
    <dgm:cxn modelId="{CB493551-C6F4-453F-AE34-678DAE28E8F8}" srcId="{7C1FF02B-6688-4259-8E36-28DCF6A03D80}" destId="{4C0CBC8D-7D2E-4429-AEB2-635E60887FF1}" srcOrd="0" destOrd="0" parTransId="{961B6395-590D-461C-BCB1-76D04A142DD3}" sibTransId="{8F27807E-4EA0-47D0-A213-54AC8375ABE7}"/>
    <dgm:cxn modelId="{699B405D-B644-4203-930D-AADE26D50551}" type="presOf" srcId="{7C1FF02B-6688-4259-8E36-28DCF6A03D80}" destId="{CD76A698-F4E1-4ABF-9F27-6F47A7B79620}" srcOrd="0" destOrd="0" presId="urn:microsoft.com/office/officeart/2018/2/layout/IconVerticalSolidList"/>
    <dgm:cxn modelId="{9FD8D987-79F3-44ED-8603-38462C8C05B0}" srcId="{EDF241E1-3A5B-4F68-9B05-0CBE662E9458}" destId="{C7E55DB7-565D-4C70-BD03-F791E19E43AA}" srcOrd="0" destOrd="0" parTransId="{4C97B955-25F8-4A8E-921E-BC6A1472C615}" sibTransId="{598058AB-4BAC-419B-829E-DAE01C6713E4}"/>
    <dgm:cxn modelId="{A5E14C99-643B-4783-A356-1521E2AECE83}" type="presOf" srcId="{9481035C-4038-4461-AFD2-3A3CECD32D1C}" destId="{67A0B6FA-8667-4CB4-8218-99AACDBC22EA}" srcOrd="0" destOrd="0" presId="urn:microsoft.com/office/officeart/2018/2/layout/IconVerticalSolidList"/>
    <dgm:cxn modelId="{53E23AAE-3212-41E0-8530-D72A3ABCD1CA}" type="presOf" srcId="{26B77A9B-EA84-41F1-A28B-30434F580D73}" destId="{6DE09297-F7C7-431E-8483-5A00A104CB5B}" srcOrd="0" destOrd="0" presId="urn:microsoft.com/office/officeart/2018/2/layout/IconVerticalSolidList"/>
    <dgm:cxn modelId="{C9B5CDC4-B6A0-4915-8960-8EA54B1C4649}" srcId="{26B77A9B-EA84-41F1-A28B-30434F580D73}" destId="{7C1FF02B-6688-4259-8E36-28DCF6A03D80}" srcOrd="2" destOrd="0" parTransId="{E0704650-672A-49E4-95A1-C30F4E926484}" sibTransId="{A3524933-56D7-4F7C-8389-7A521875C82C}"/>
    <dgm:cxn modelId="{57A6E0E0-AB19-4376-8BD1-FFA811E9A2E2}" srcId="{26B77A9B-EA84-41F1-A28B-30434F580D73}" destId="{EDF241E1-3A5B-4F68-9B05-0CBE662E9458}" srcOrd="0" destOrd="0" parTransId="{F1105040-0E2C-402F-8A39-2B6476256EC3}" sibTransId="{765BE896-CED8-4075-BFB8-7BD5AB17773A}"/>
    <dgm:cxn modelId="{250214F1-7771-4388-BC01-11AE41C6E26E}" type="presOf" srcId="{C7E55DB7-565D-4C70-BD03-F791E19E43AA}" destId="{0284DCFA-9EA1-4A5A-B71C-D0C46EE1E6B3}" srcOrd="0" destOrd="0" presId="urn:microsoft.com/office/officeart/2018/2/layout/IconVerticalSolidList"/>
    <dgm:cxn modelId="{86FB56C3-E13E-422F-A701-3ED229E1AA01}" type="presParOf" srcId="{6DE09297-F7C7-431E-8483-5A00A104CB5B}" destId="{4290FBCA-6E8B-46BC-95B9-9D815B69036A}" srcOrd="0" destOrd="0" presId="urn:microsoft.com/office/officeart/2018/2/layout/IconVerticalSolidList"/>
    <dgm:cxn modelId="{2376549B-CB48-494F-B729-57BC496F5D8D}" type="presParOf" srcId="{4290FBCA-6E8B-46BC-95B9-9D815B69036A}" destId="{B5CFB555-E35C-4654-8737-224B0E21CE45}" srcOrd="0" destOrd="0" presId="urn:microsoft.com/office/officeart/2018/2/layout/IconVerticalSolidList"/>
    <dgm:cxn modelId="{9DB6CE04-6CF3-41DF-A36A-4AF5DC1C65D5}" type="presParOf" srcId="{4290FBCA-6E8B-46BC-95B9-9D815B69036A}" destId="{D6718CAF-7BF7-4201-B4C4-E32F21449371}" srcOrd="1" destOrd="0" presId="urn:microsoft.com/office/officeart/2018/2/layout/IconVerticalSolidList"/>
    <dgm:cxn modelId="{7640B9A5-C5C2-420C-95BD-232E3EC873DF}" type="presParOf" srcId="{4290FBCA-6E8B-46BC-95B9-9D815B69036A}" destId="{A5EC1DB8-FB9C-4C00-8991-53846213355A}" srcOrd="2" destOrd="0" presId="urn:microsoft.com/office/officeart/2018/2/layout/IconVerticalSolidList"/>
    <dgm:cxn modelId="{26654434-CA66-40A4-861B-4ED5F6E47408}" type="presParOf" srcId="{4290FBCA-6E8B-46BC-95B9-9D815B69036A}" destId="{54D735A4-C490-4D45-9187-B03D99242C9A}" srcOrd="3" destOrd="0" presId="urn:microsoft.com/office/officeart/2018/2/layout/IconVerticalSolidList"/>
    <dgm:cxn modelId="{4907A368-D967-4466-94CF-0F7BDBD73D2D}" type="presParOf" srcId="{4290FBCA-6E8B-46BC-95B9-9D815B69036A}" destId="{0284DCFA-9EA1-4A5A-B71C-D0C46EE1E6B3}" srcOrd="4" destOrd="0" presId="urn:microsoft.com/office/officeart/2018/2/layout/IconVerticalSolidList"/>
    <dgm:cxn modelId="{F8550FA0-AAFE-4C36-BEFA-5079A39B820B}" type="presParOf" srcId="{6DE09297-F7C7-431E-8483-5A00A104CB5B}" destId="{E9DBB270-2E66-472E-9A83-57DDE54C226E}" srcOrd="1" destOrd="0" presId="urn:microsoft.com/office/officeart/2018/2/layout/IconVerticalSolidList"/>
    <dgm:cxn modelId="{F0800479-8695-4D4E-9FBD-3861670AF685}" type="presParOf" srcId="{6DE09297-F7C7-431E-8483-5A00A104CB5B}" destId="{F09ACEA1-3795-4DEB-948E-8F1CCF205338}" srcOrd="2" destOrd="0" presId="urn:microsoft.com/office/officeart/2018/2/layout/IconVerticalSolidList"/>
    <dgm:cxn modelId="{A5C0D38B-23DB-47D0-82C4-5B14F2FBD3EF}" type="presParOf" srcId="{F09ACEA1-3795-4DEB-948E-8F1CCF205338}" destId="{2F531ED1-E148-4CB6-9619-AD1BD25772FE}" srcOrd="0" destOrd="0" presId="urn:microsoft.com/office/officeart/2018/2/layout/IconVerticalSolidList"/>
    <dgm:cxn modelId="{1160A249-D299-44E2-A320-E46F16CE6F24}" type="presParOf" srcId="{F09ACEA1-3795-4DEB-948E-8F1CCF205338}" destId="{780D403C-FD9C-474A-AD69-AA3E869304FF}" srcOrd="1" destOrd="0" presId="urn:microsoft.com/office/officeart/2018/2/layout/IconVerticalSolidList"/>
    <dgm:cxn modelId="{FB98F215-5D66-413C-9679-131F040A0636}" type="presParOf" srcId="{F09ACEA1-3795-4DEB-948E-8F1CCF205338}" destId="{1E661D58-CF23-4875-85DC-8EF06A13E735}" srcOrd="2" destOrd="0" presId="urn:microsoft.com/office/officeart/2018/2/layout/IconVerticalSolidList"/>
    <dgm:cxn modelId="{0F228792-656A-4976-A1CB-E7CDB3DDCA3F}" type="presParOf" srcId="{F09ACEA1-3795-4DEB-948E-8F1CCF205338}" destId="{771F547E-F4D3-41A8-9A97-011599552C17}" srcOrd="3" destOrd="0" presId="urn:microsoft.com/office/officeart/2018/2/layout/IconVerticalSolidList"/>
    <dgm:cxn modelId="{29D1C184-2CB9-435A-9114-09714CE47DE1}" type="presParOf" srcId="{F09ACEA1-3795-4DEB-948E-8F1CCF205338}" destId="{67A0B6FA-8667-4CB4-8218-99AACDBC22EA}" srcOrd="4" destOrd="0" presId="urn:microsoft.com/office/officeart/2018/2/layout/IconVerticalSolidList"/>
    <dgm:cxn modelId="{C58D6027-E610-4FBD-A557-D22FF60A4910}" type="presParOf" srcId="{6DE09297-F7C7-431E-8483-5A00A104CB5B}" destId="{657B33D9-5D21-4E20-AFC3-33E5E70F1F74}" srcOrd="3" destOrd="0" presId="urn:microsoft.com/office/officeart/2018/2/layout/IconVerticalSolidList"/>
    <dgm:cxn modelId="{A74EC90D-4D5B-4FA8-8E41-FF16DBD9D1F3}" type="presParOf" srcId="{6DE09297-F7C7-431E-8483-5A00A104CB5B}" destId="{991D8BF1-AB28-4D66-8E0C-17B800804BED}" srcOrd="4" destOrd="0" presId="urn:microsoft.com/office/officeart/2018/2/layout/IconVerticalSolidList"/>
    <dgm:cxn modelId="{F5C5BFDA-A232-4309-840B-4D4C82CA662A}" type="presParOf" srcId="{991D8BF1-AB28-4D66-8E0C-17B800804BED}" destId="{5AFE7C53-6D84-470F-85EA-4C0FE6D81E54}" srcOrd="0" destOrd="0" presId="urn:microsoft.com/office/officeart/2018/2/layout/IconVerticalSolidList"/>
    <dgm:cxn modelId="{91D5B9FC-4150-4580-A977-1F327404E174}" type="presParOf" srcId="{991D8BF1-AB28-4D66-8E0C-17B800804BED}" destId="{B2E91E5D-D5F1-469A-9F52-B14A6B253A28}" srcOrd="1" destOrd="0" presId="urn:microsoft.com/office/officeart/2018/2/layout/IconVerticalSolidList"/>
    <dgm:cxn modelId="{1F426991-6461-4BB0-ABF5-F2E7B2D978BC}" type="presParOf" srcId="{991D8BF1-AB28-4D66-8E0C-17B800804BED}" destId="{F8B7B72A-AA5F-4A79-B14D-D93A314E1645}" srcOrd="2" destOrd="0" presId="urn:microsoft.com/office/officeart/2018/2/layout/IconVerticalSolidList"/>
    <dgm:cxn modelId="{0F19FABE-B4DA-4A56-8421-AA9433AC07D7}" type="presParOf" srcId="{991D8BF1-AB28-4D66-8E0C-17B800804BED}" destId="{CD76A698-F4E1-4ABF-9F27-6F47A7B79620}" srcOrd="3" destOrd="0" presId="urn:microsoft.com/office/officeart/2018/2/layout/IconVerticalSolidList"/>
    <dgm:cxn modelId="{CF19E733-4E93-472A-A533-4963C813CCC1}" type="presParOf" srcId="{991D8BF1-AB28-4D66-8E0C-17B800804BED}" destId="{E9057848-D284-4C5F-BF14-D997314B9AF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4141D2-23E4-415F-910E-00F18764957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3957D7C-E40F-4832-98D8-5B52938F1447}">
      <dgm:prSet/>
      <dgm:spPr/>
      <dgm:t>
        <a:bodyPr/>
        <a:lstStyle/>
        <a:p>
          <a:r>
            <a:rPr lang="en-US"/>
            <a:t>Image addition/subtraction using Matlab</a:t>
          </a:r>
        </a:p>
      </dgm:t>
    </dgm:pt>
    <dgm:pt modelId="{3461187E-3EF6-44D9-91C0-6B676C21A6F4}" type="parTrans" cxnId="{3107E786-CE8E-45E0-A8FA-81452DF8F979}">
      <dgm:prSet/>
      <dgm:spPr/>
      <dgm:t>
        <a:bodyPr/>
        <a:lstStyle/>
        <a:p>
          <a:endParaRPr lang="en-US"/>
        </a:p>
      </dgm:t>
    </dgm:pt>
    <dgm:pt modelId="{808D5E6A-B21D-4D6A-9349-5488539DF5FE}" type="sibTrans" cxnId="{3107E786-CE8E-45E0-A8FA-81452DF8F979}">
      <dgm:prSet/>
      <dgm:spPr/>
      <dgm:t>
        <a:bodyPr/>
        <a:lstStyle/>
        <a:p>
          <a:endParaRPr lang="en-US"/>
        </a:p>
      </dgm:t>
    </dgm:pt>
    <dgm:pt modelId="{7D97DDC7-2A39-4FE0-8F52-EE1AB43ACF1C}">
      <dgm:prSet/>
      <dgm:spPr/>
      <dgm:t>
        <a:bodyPr/>
        <a:lstStyle/>
        <a:p>
          <a:r>
            <a:rPr lang="en-US"/>
            <a:t>Using 2D to begin</a:t>
          </a:r>
        </a:p>
      </dgm:t>
    </dgm:pt>
    <dgm:pt modelId="{FBDB5475-2FB6-42C0-9A3B-A76CE3964330}" type="parTrans" cxnId="{65F419F1-7467-4AE6-A8CF-2CEE00A16A9D}">
      <dgm:prSet/>
      <dgm:spPr/>
      <dgm:t>
        <a:bodyPr/>
        <a:lstStyle/>
        <a:p>
          <a:endParaRPr lang="en-US"/>
        </a:p>
      </dgm:t>
    </dgm:pt>
    <dgm:pt modelId="{248AC01F-293C-4DC5-9CCE-41FD1BA14942}" type="sibTrans" cxnId="{65F419F1-7467-4AE6-A8CF-2CEE00A16A9D}">
      <dgm:prSet/>
      <dgm:spPr/>
      <dgm:t>
        <a:bodyPr/>
        <a:lstStyle/>
        <a:p>
          <a:endParaRPr lang="en-US"/>
        </a:p>
      </dgm:t>
    </dgm:pt>
    <dgm:pt modelId="{D2D82B3E-6A27-40DD-9B20-427EE30A9232}">
      <dgm:prSet/>
      <dgm:spPr/>
      <dgm:t>
        <a:bodyPr/>
        <a:lstStyle/>
        <a:p>
          <a:r>
            <a:rPr lang="en-US"/>
            <a:t>Subtracting the images resulted in a confusing result</a:t>
          </a:r>
        </a:p>
      </dgm:t>
    </dgm:pt>
    <dgm:pt modelId="{43AE63EF-A734-4A59-B160-3851B47F5E82}" type="parTrans" cxnId="{E32A122F-9FEA-40EB-8ABC-2BDECAF7A3E4}">
      <dgm:prSet/>
      <dgm:spPr/>
      <dgm:t>
        <a:bodyPr/>
        <a:lstStyle/>
        <a:p>
          <a:endParaRPr lang="en-US"/>
        </a:p>
      </dgm:t>
    </dgm:pt>
    <dgm:pt modelId="{3428A15F-98A8-4D8F-8DCC-A5EC4F54C670}" type="sibTrans" cxnId="{E32A122F-9FEA-40EB-8ABC-2BDECAF7A3E4}">
      <dgm:prSet/>
      <dgm:spPr/>
      <dgm:t>
        <a:bodyPr/>
        <a:lstStyle/>
        <a:p>
          <a:endParaRPr lang="en-US"/>
        </a:p>
      </dgm:t>
    </dgm:pt>
    <dgm:pt modelId="{881827C3-9F21-4EC2-9EEB-267FC933EF20}">
      <dgm:prSet/>
      <dgm:spPr/>
      <dgm:t>
        <a:bodyPr/>
        <a:lstStyle/>
        <a:p>
          <a:r>
            <a:rPr lang="en-US"/>
            <a:t>Inverting the moving image and adding them resulted in a clearer picture of spots in the COVID lung</a:t>
          </a:r>
        </a:p>
      </dgm:t>
    </dgm:pt>
    <dgm:pt modelId="{01E9DD92-40D3-4485-9BE8-744711FC7DB0}" type="parTrans" cxnId="{5BB95EC1-F2B3-4440-AA31-E889E395DDEF}">
      <dgm:prSet/>
      <dgm:spPr/>
      <dgm:t>
        <a:bodyPr/>
        <a:lstStyle/>
        <a:p>
          <a:endParaRPr lang="en-US"/>
        </a:p>
      </dgm:t>
    </dgm:pt>
    <dgm:pt modelId="{03160A9A-E1DD-4552-94EB-83F61679462F}" type="sibTrans" cxnId="{5BB95EC1-F2B3-4440-AA31-E889E395DDEF}">
      <dgm:prSet/>
      <dgm:spPr/>
      <dgm:t>
        <a:bodyPr/>
        <a:lstStyle/>
        <a:p>
          <a:endParaRPr lang="en-US"/>
        </a:p>
      </dgm:t>
    </dgm:pt>
    <dgm:pt modelId="{1C3AADC0-47BF-B54C-8F9B-06DD4E7CD4CA}" type="pres">
      <dgm:prSet presAssocID="{CD4141D2-23E4-415F-910E-00F187649575}" presName="linear" presStyleCnt="0">
        <dgm:presLayoutVars>
          <dgm:animLvl val="lvl"/>
          <dgm:resizeHandles val="exact"/>
        </dgm:presLayoutVars>
      </dgm:prSet>
      <dgm:spPr/>
    </dgm:pt>
    <dgm:pt modelId="{F593DB70-06EA-884E-9E91-A09974800D53}" type="pres">
      <dgm:prSet presAssocID="{33957D7C-E40F-4832-98D8-5B52938F1447}" presName="parentText" presStyleLbl="node1" presStyleIdx="0" presStyleCnt="4">
        <dgm:presLayoutVars>
          <dgm:chMax val="0"/>
          <dgm:bulletEnabled val="1"/>
        </dgm:presLayoutVars>
      </dgm:prSet>
      <dgm:spPr/>
    </dgm:pt>
    <dgm:pt modelId="{7D505812-17C1-3148-A7BD-01B92A6CF14B}" type="pres">
      <dgm:prSet presAssocID="{808D5E6A-B21D-4D6A-9349-5488539DF5FE}" presName="spacer" presStyleCnt="0"/>
      <dgm:spPr/>
    </dgm:pt>
    <dgm:pt modelId="{8445CEA7-E7B5-BF4D-BD57-4808A954E0F9}" type="pres">
      <dgm:prSet presAssocID="{7D97DDC7-2A39-4FE0-8F52-EE1AB43ACF1C}" presName="parentText" presStyleLbl="node1" presStyleIdx="1" presStyleCnt="4">
        <dgm:presLayoutVars>
          <dgm:chMax val="0"/>
          <dgm:bulletEnabled val="1"/>
        </dgm:presLayoutVars>
      </dgm:prSet>
      <dgm:spPr/>
    </dgm:pt>
    <dgm:pt modelId="{776F7F9A-3599-A546-A620-7F26E19B4B1A}" type="pres">
      <dgm:prSet presAssocID="{248AC01F-293C-4DC5-9CCE-41FD1BA14942}" presName="spacer" presStyleCnt="0"/>
      <dgm:spPr/>
    </dgm:pt>
    <dgm:pt modelId="{6ADFAFB5-61C0-BA46-AFA1-B821E3D76085}" type="pres">
      <dgm:prSet presAssocID="{D2D82B3E-6A27-40DD-9B20-427EE30A9232}" presName="parentText" presStyleLbl="node1" presStyleIdx="2" presStyleCnt="4">
        <dgm:presLayoutVars>
          <dgm:chMax val="0"/>
          <dgm:bulletEnabled val="1"/>
        </dgm:presLayoutVars>
      </dgm:prSet>
      <dgm:spPr/>
    </dgm:pt>
    <dgm:pt modelId="{E361DEA7-8547-8E43-A56F-5B8E6EF43440}" type="pres">
      <dgm:prSet presAssocID="{3428A15F-98A8-4D8F-8DCC-A5EC4F54C670}" presName="spacer" presStyleCnt="0"/>
      <dgm:spPr/>
    </dgm:pt>
    <dgm:pt modelId="{779AAEC6-5BFB-2745-A49F-A3136D96851C}" type="pres">
      <dgm:prSet presAssocID="{881827C3-9F21-4EC2-9EEB-267FC933EF20}" presName="parentText" presStyleLbl="node1" presStyleIdx="3" presStyleCnt="4">
        <dgm:presLayoutVars>
          <dgm:chMax val="0"/>
          <dgm:bulletEnabled val="1"/>
        </dgm:presLayoutVars>
      </dgm:prSet>
      <dgm:spPr/>
    </dgm:pt>
  </dgm:ptLst>
  <dgm:cxnLst>
    <dgm:cxn modelId="{CDDCF811-7762-E74D-B637-D1CB14E4ED5C}" type="presOf" srcId="{7D97DDC7-2A39-4FE0-8F52-EE1AB43ACF1C}" destId="{8445CEA7-E7B5-BF4D-BD57-4808A954E0F9}" srcOrd="0" destOrd="0" presId="urn:microsoft.com/office/officeart/2005/8/layout/vList2"/>
    <dgm:cxn modelId="{A29E0A1D-B0C1-0A42-8418-D853A5A1352E}" type="presOf" srcId="{33957D7C-E40F-4832-98D8-5B52938F1447}" destId="{F593DB70-06EA-884E-9E91-A09974800D53}" srcOrd="0" destOrd="0" presId="urn:microsoft.com/office/officeart/2005/8/layout/vList2"/>
    <dgm:cxn modelId="{E32A122F-9FEA-40EB-8ABC-2BDECAF7A3E4}" srcId="{CD4141D2-23E4-415F-910E-00F187649575}" destId="{D2D82B3E-6A27-40DD-9B20-427EE30A9232}" srcOrd="2" destOrd="0" parTransId="{43AE63EF-A734-4A59-B160-3851B47F5E82}" sibTransId="{3428A15F-98A8-4D8F-8DCC-A5EC4F54C670}"/>
    <dgm:cxn modelId="{F6F64362-8BD9-234C-B7F1-88CA00E9FC04}" type="presOf" srcId="{CD4141D2-23E4-415F-910E-00F187649575}" destId="{1C3AADC0-47BF-B54C-8F9B-06DD4E7CD4CA}" srcOrd="0" destOrd="0" presId="urn:microsoft.com/office/officeart/2005/8/layout/vList2"/>
    <dgm:cxn modelId="{3107E786-CE8E-45E0-A8FA-81452DF8F979}" srcId="{CD4141D2-23E4-415F-910E-00F187649575}" destId="{33957D7C-E40F-4832-98D8-5B52938F1447}" srcOrd="0" destOrd="0" parTransId="{3461187E-3EF6-44D9-91C0-6B676C21A6F4}" sibTransId="{808D5E6A-B21D-4D6A-9349-5488539DF5FE}"/>
    <dgm:cxn modelId="{F2E241B5-7D78-2246-A218-D219DD0FFE37}" type="presOf" srcId="{D2D82B3E-6A27-40DD-9B20-427EE30A9232}" destId="{6ADFAFB5-61C0-BA46-AFA1-B821E3D76085}" srcOrd="0" destOrd="0" presId="urn:microsoft.com/office/officeart/2005/8/layout/vList2"/>
    <dgm:cxn modelId="{5BB95EC1-F2B3-4440-AA31-E889E395DDEF}" srcId="{CD4141D2-23E4-415F-910E-00F187649575}" destId="{881827C3-9F21-4EC2-9EEB-267FC933EF20}" srcOrd="3" destOrd="0" parTransId="{01E9DD92-40D3-4485-9BE8-744711FC7DB0}" sibTransId="{03160A9A-E1DD-4552-94EB-83F61679462F}"/>
    <dgm:cxn modelId="{AC1634C8-20E5-4540-89C1-A7DECA1EB13F}" type="presOf" srcId="{881827C3-9F21-4EC2-9EEB-267FC933EF20}" destId="{779AAEC6-5BFB-2745-A49F-A3136D96851C}" srcOrd="0" destOrd="0" presId="urn:microsoft.com/office/officeart/2005/8/layout/vList2"/>
    <dgm:cxn modelId="{65F419F1-7467-4AE6-A8CF-2CEE00A16A9D}" srcId="{CD4141D2-23E4-415F-910E-00F187649575}" destId="{7D97DDC7-2A39-4FE0-8F52-EE1AB43ACF1C}" srcOrd="1" destOrd="0" parTransId="{FBDB5475-2FB6-42C0-9A3B-A76CE3964330}" sibTransId="{248AC01F-293C-4DC5-9CCE-41FD1BA14942}"/>
    <dgm:cxn modelId="{96D11671-C14E-A447-8C2E-7081FA5101F0}" type="presParOf" srcId="{1C3AADC0-47BF-B54C-8F9B-06DD4E7CD4CA}" destId="{F593DB70-06EA-884E-9E91-A09974800D53}" srcOrd="0" destOrd="0" presId="urn:microsoft.com/office/officeart/2005/8/layout/vList2"/>
    <dgm:cxn modelId="{8ABB0C77-655D-FB4B-BE76-F757121C79D7}" type="presParOf" srcId="{1C3AADC0-47BF-B54C-8F9B-06DD4E7CD4CA}" destId="{7D505812-17C1-3148-A7BD-01B92A6CF14B}" srcOrd="1" destOrd="0" presId="urn:microsoft.com/office/officeart/2005/8/layout/vList2"/>
    <dgm:cxn modelId="{8039C8F3-CB57-E24F-AA72-5A3411C876F5}" type="presParOf" srcId="{1C3AADC0-47BF-B54C-8F9B-06DD4E7CD4CA}" destId="{8445CEA7-E7B5-BF4D-BD57-4808A954E0F9}" srcOrd="2" destOrd="0" presId="urn:microsoft.com/office/officeart/2005/8/layout/vList2"/>
    <dgm:cxn modelId="{A73290F4-9CCC-F14B-BB07-11BE47A5934C}" type="presParOf" srcId="{1C3AADC0-47BF-B54C-8F9B-06DD4E7CD4CA}" destId="{776F7F9A-3599-A546-A620-7F26E19B4B1A}" srcOrd="3" destOrd="0" presId="urn:microsoft.com/office/officeart/2005/8/layout/vList2"/>
    <dgm:cxn modelId="{72B43720-0D4E-E140-A1B7-FEB444F45F68}" type="presParOf" srcId="{1C3AADC0-47BF-B54C-8F9B-06DD4E7CD4CA}" destId="{6ADFAFB5-61C0-BA46-AFA1-B821E3D76085}" srcOrd="4" destOrd="0" presId="urn:microsoft.com/office/officeart/2005/8/layout/vList2"/>
    <dgm:cxn modelId="{92E4C676-5D71-C549-97EC-E9119BC6E059}" type="presParOf" srcId="{1C3AADC0-47BF-B54C-8F9B-06DD4E7CD4CA}" destId="{E361DEA7-8547-8E43-A56F-5B8E6EF43440}" srcOrd="5" destOrd="0" presId="urn:microsoft.com/office/officeart/2005/8/layout/vList2"/>
    <dgm:cxn modelId="{E0779FF8-878B-9240-8693-53A8BEC377B6}" type="presParOf" srcId="{1C3AADC0-47BF-B54C-8F9B-06DD4E7CD4CA}" destId="{779AAEC6-5BFB-2745-A49F-A3136D96851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FB555-E35C-4654-8737-224B0E21CE45}">
      <dsp:nvSpPr>
        <dsp:cNvPr id="0" name=""/>
        <dsp:cNvSpPr/>
      </dsp:nvSpPr>
      <dsp:spPr>
        <a:xfrm>
          <a:off x="0" y="659"/>
          <a:ext cx="7442201" cy="154256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18CAF-7BF7-4201-B4C4-E32F21449371}">
      <dsp:nvSpPr>
        <dsp:cNvPr id="0" name=""/>
        <dsp:cNvSpPr/>
      </dsp:nvSpPr>
      <dsp:spPr>
        <a:xfrm>
          <a:off x="466624" y="347735"/>
          <a:ext cx="848408" cy="848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D735A4-C490-4D45-9187-B03D99242C9A}">
      <dsp:nvSpPr>
        <dsp:cNvPr id="0" name=""/>
        <dsp:cNvSpPr/>
      </dsp:nvSpPr>
      <dsp:spPr>
        <a:xfrm>
          <a:off x="1781658" y="659"/>
          <a:ext cx="3348990" cy="1542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254" tIns="163254" rIns="163254" bIns="163254" numCol="1" spcCol="1270" anchor="ctr" anchorCtr="0">
          <a:noAutofit/>
        </a:bodyPr>
        <a:lstStyle/>
        <a:p>
          <a:pPr marL="0" lvl="0" indent="0" algn="l" defTabSz="1111250">
            <a:lnSpc>
              <a:spcPct val="90000"/>
            </a:lnSpc>
            <a:spcBef>
              <a:spcPct val="0"/>
            </a:spcBef>
            <a:spcAft>
              <a:spcPct val="35000"/>
            </a:spcAft>
            <a:buNone/>
          </a:pPr>
          <a:r>
            <a:rPr lang="en-US" sz="2500" kern="1200"/>
            <a:t>Registration</a:t>
          </a:r>
        </a:p>
      </dsp:txBody>
      <dsp:txXfrm>
        <a:off x="1781658" y="659"/>
        <a:ext cx="3348990" cy="1542561"/>
      </dsp:txXfrm>
    </dsp:sp>
    <dsp:sp modelId="{0284DCFA-9EA1-4A5A-B71C-D0C46EE1E6B3}">
      <dsp:nvSpPr>
        <dsp:cNvPr id="0" name=""/>
        <dsp:cNvSpPr/>
      </dsp:nvSpPr>
      <dsp:spPr>
        <a:xfrm>
          <a:off x="5130649" y="659"/>
          <a:ext cx="2311551" cy="1542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254" tIns="163254" rIns="163254" bIns="163254" numCol="1" spcCol="1270" anchor="ctr" anchorCtr="0">
          <a:noAutofit/>
        </a:bodyPr>
        <a:lstStyle/>
        <a:p>
          <a:pPr marL="0" lvl="0" indent="0" algn="l" defTabSz="622300">
            <a:lnSpc>
              <a:spcPct val="90000"/>
            </a:lnSpc>
            <a:spcBef>
              <a:spcPct val="0"/>
            </a:spcBef>
            <a:spcAft>
              <a:spcPct val="35000"/>
            </a:spcAft>
            <a:buNone/>
          </a:pPr>
          <a:r>
            <a:rPr lang="en-US" sz="1400" kern="1200"/>
            <a:t>Taking two images that are offset, distorted, or otherwise misaligned and mapping them to each other using various methods and algorithms</a:t>
          </a:r>
        </a:p>
      </dsp:txBody>
      <dsp:txXfrm>
        <a:off x="5130649" y="659"/>
        <a:ext cx="2311551" cy="1542561"/>
      </dsp:txXfrm>
    </dsp:sp>
    <dsp:sp modelId="{2F531ED1-E148-4CB6-9619-AD1BD25772FE}">
      <dsp:nvSpPr>
        <dsp:cNvPr id="0" name=""/>
        <dsp:cNvSpPr/>
      </dsp:nvSpPr>
      <dsp:spPr>
        <a:xfrm>
          <a:off x="0" y="1928861"/>
          <a:ext cx="7442201" cy="154256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0D403C-FD9C-474A-AD69-AA3E869304FF}">
      <dsp:nvSpPr>
        <dsp:cNvPr id="0" name=""/>
        <dsp:cNvSpPr/>
      </dsp:nvSpPr>
      <dsp:spPr>
        <a:xfrm>
          <a:off x="466624" y="2275937"/>
          <a:ext cx="848408" cy="848408"/>
        </a:xfrm>
        <a:prstGeom prst="flowChartPredefinedProcess">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1F547E-F4D3-41A8-9A97-011599552C17}">
      <dsp:nvSpPr>
        <dsp:cNvPr id="0" name=""/>
        <dsp:cNvSpPr/>
      </dsp:nvSpPr>
      <dsp:spPr>
        <a:xfrm>
          <a:off x="1781658" y="1928861"/>
          <a:ext cx="3348990" cy="1542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254" tIns="163254" rIns="163254" bIns="163254" numCol="1" spcCol="1270" anchor="ctr" anchorCtr="0">
          <a:noAutofit/>
        </a:bodyPr>
        <a:lstStyle/>
        <a:p>
          <a:pPr marL="0" lvl="0" indent="0" algn="l" defTabSz="1111250">
            <a:lnSpc>
              <a:spcPct val="90000"/>
            </a:lnSpc>
            <a:spcBef>
              <a:spcPct val="0"/>
            </a:spcBef>
            <a:spcAft>
              <a:spcPct val="35000"/>
            </a:spcAft>
            <a:buNone/>
          </a:pPr>
          <a:r>
            <a:rPr lang="en-US" sz="2500" kern="1200"/>
            <a:t>Segmentation</a:t>
          </a:r>
        </a:p>
      </dsp:txBody>
      <dsp:txXfrm>
        <a:off x="1781658" y="1928861"/>
        <a:ext cx="3348990" cy="1542561"/>
      </dsp:txXfrm>
    </dsp:sp>
    <dsp:sp modelId="{67A0B6FA-8667-4CB4-8218-99AACDBC22EA}">
      <dsp:nvSpPr>
        <dsp:cNvPr id="0" name=""/>
        <dsp:cNvSpPr/>
      </dsp:nvSpPr>
      <dsp:spPr>
        <a:xfrm>
          <a:off x="5130649" y="1928861"/>
          <a:ext cx="2311551" cy="1542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254" tIns="163254" rIns="163254" bIns="163254" numCol="1" spcCol="1270" anchor="ctr" anchorCtr="0">
          <a:noAutofit/>
        </a:bodyPr>
        <a:lstStyle/>
        <a:p>
          <a:pPr marL="0" lvl="0" indent="0" algn="l" defTabSz="622300">
            <a:lnSpc>
              <a:spcPct val="90000"/>
            </a:lnSpc>
            <a:spcBef>
              <a:spcPct val="0"/>
            </a:spcBef>
            <a:spcAft>
              <a:spcPct val="35000"/>
            </a:spcAft>
            <a:buNone/>
          </a:pPr>
          <a:r>
            <a:rPr lang="en-US" sz="1400" kern="1200"/>
            <a:t>Using filters to accentuate or suppress features of images in order to accent the ROI (region of interest) for a scan</a:t>
          </a:r>
        </a:p>
      </dsp:txBody>
      <dsp:txXfrm>
        <a:off x="5130649" y="1928861"/>
        <a:ext cx="2311551" cy="1542561"/>
      </dsp:txXfrm>
    </dsp:sp>
    <dsp:sp modelId="{5AFE7C53-6D84-470F-85EA-4C0FE6D81E54}">
      <dsp:nvSpPr>
        <dsp:cNvPr id="0" name=""/>
        <dsp:cNvSpPr/>
      </dsp:nvSpPr>
      <dsp:spPr>
        <a:xfrm>
          <a:off x="0" y="3857063"/>
          <a:ext cx="7442201" cy="154256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91E5D-D5F1-469A-9F52-B14A6B253A28}">
      <dsp:nvSpPr>
        <dsp:cNvPr id="0" name=""/>
        <dsp:cNvSpPr/>
      </dsp:nvSpPr>
      <dsp:spPr>
        <a:xfrm>
          <a:off x="466624" y="4204139"/>
          <a:ext cx="848408" cy="848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76A698-F4E1-4ABF-9F27-6F47A7B79620}">
      <dsp:nvSpPr>
        <dsp:cNvPr id="0" name=""/>
        <dsp:cNvSpPr/>
      </dsp:nvSpPr>
      <dsp:spPr>
        <a:xfrm>
          <a:off x="1781658" y="3857063"/>
          <a:ext cx="3348990" cy="1542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254" tIns="163254" rIns="163254" bIns="163254" numCol="1" spcCol="1270" anchor="ctr" anchorCtr="0">
          <a:noAutofit/>
        </a:bodyPr>
        <a:lstStyle/>
        <a:p>
          <a:pPr marL="0" lvl="0" indent="0" algn="l" defTabSz="1111250">
            <a:lnSpc>
              <a:spcPct val="90000"/>
            </a:lnSpc>
            <a:spcBef>
              <a:spcPct val="0"/>
            </a:spcBef>
            <a:spcAft>
              <a:spcPct val="35000"/>
            </a:spcAft>
            <a:buNone/>
          </a:pPr>
          <a:r>
            <a:rPr lang="en-US" sz="2500" kern="1200"/>
            <a:t>Quantization</a:t>
          </a:r>
        </a:p>
      </dsp:txBody>
      <dsp:txXfrm>
        <a:off x="1781658" y="3857063"/>
        <a:ext cx="3348990" cy="1542561"/>
      </dsp:txXfrm>
    </dsp:sp>
    <dsp:sp modelId="{E9057848-D284-4C5F-BF14-D997314B9AFE}">
      <dsp:nvSpPr>
        <dsp:cNvPr id="0" name=""/>
        <dsp:cNvSpPr/>
      </dsp:nvSpPr>
      <dsp:spPr>
        <a:xfrm>
          <a:off x="5130649" y="3857063"/>
          <a:ext cx="2311551" cy="1542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254" tIns="163254" rIns="163254" bIns="163254" numCol="1" spcCol="1270" anchor="ctr" anchorCtr="0">
          <a:noAutofit/>
        </a:bodyPr>
        <a:lstStyle/>
        <a:p>
          <a:pPr marL="0" lvl="0" indent="0" algn="l" defTabSz="622300">
            <a:lnSpc>
              <a:spcPct val="90000"/>
            </a:lnSpc>
            <a:spcBef>
              <a:spcPct val="0"/>
            </a:spcBef>
            <a:spcAft>
              <a:spcPct val="35000"/>
            </a:spcAft>
            <a:buNone/>
          </a:pPr>
          <a:r>
            <a:rPr lang="en-US" sz="1400" kern="1200"/>
            <a:t>Using mathematical metrics to draw conclusions about the content of images</a:t>
          </a:r>
        </a:p>
      </dsp:txBody>
      <dsp:txXfrm>
        <a:off x="5130649" y="3857063"/>
        <a:ext cx="2311551" cy="1542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3DB70-06EA-884E-9E91-A09974800D53}">
      <dsp:nvSpPr>
        <dsp:cNvPr id="0" name=""/>
        <dsp:cNvSpPr/>
      </dsp:nvSpPr>
      <dsp:spPr>
        <a:xfrm>
          <a:off x="0" y="451754"/>
          <a:ext cx="5254158" cy="6464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Image addition/subtraction using Matlab</a:t>
          </a:r>
        </a:p>
      </dsp:txBody>
      <dsp:txXfrm>
        <a:off x="31556" y="483310"/>
        <a:ext cx="5191046" cy="583313"/>
      </dsp:txXfrm>
    </dsp:sp>
    <dsp:sp modelId="{8445CEA7-E7B5-BF4D-BD57-4808A954E0F9}">
      <dsp:nvSpPr>
        <dsp:cNvPr id="0" name=""/>
        <dsp:cNvSpPr/>
      </dsp:nvSpPr>
      <dsp:spPr>
        <a:xfrm>
          <a:off x="0" y="1147139"/>
          <a:ext cx="5254158" cy="6464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Using 2D to begin</a:t>
          </a:r>
        </a:p>
      </dsp:txBody>
      <dsp:txXfrm>
        <a:off x="31556" y="1178695"/>
        <a:ext cx="5191046" cy="583313"/>
      </dsp:txXfrm>
    </dsp:sp>
    <dsp:sp modelId="{6ADFAFB5-61C0-BA46-AFA1-B821E3D76085}">
      <dsp:nvSpPr>
        <dsp:cNvPr id="0" name=""/>
        <dsp:cNvSpPr/>
      </dsp:nvSpPr>
      <dsp:spPr>
        <a:xfrm>
          <a:off x="0" y="1842524"/>
          <a:ext cx="5254158" cy="6464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Subtracting the images resulted in a confusing result</a:t>
          </a:r>
        </a:p>
      </dsp:txBody>
      <dsp:txXfrm>
        <a:off x="31556" y="1874080"/>
        <a:ext cx="5191046" cy="583313"/>
      </dsp:txXfrm>
    </dsp:sp>
    <dsp:sp modelId="{779AAEC6-5BFB-2745-A49F-A3136D96851C}">
      <dsp:nvSpPr>
        <dsp:cNvPr id="0" name=""/>
        <dsp:cNvSpPr/>
      </dsp:nvSpPr>
      <dsp:spPr>
        <a:xfrm>
          <a:off x="0" y="2537909"/>
          <a:ext cx="5254158" cy="6464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Inverting the moving image and adding them resulted in a clearer picture of spots in the COVID lung</a:t>
          </a:r>
        </a:p>
      </dsp:txBody>
      <dsp:txXfrm>
        <a:off x="31556" y="2569465"/>
        <a:ext cx="5191046" cy="5833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94771-D67F-4B40-AD0C-6355340E7B34}"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6A23A-2F31-C548-9059-0ACBD1A62CE6}" type="slidenum">
              <a:rPr lang="en-US" smtClean="0"/>
              <a:t>‹#›</a:t>
            </a:fld>
            <a:endParaRPr lang="en-US"/>
          </a:p>
        </p:txBody>
      </p:sp>
    </p:spTree>
    <p:extLst>
      <p:ext uri="{BB962C8B-B14F-4D97-AF65-F5344CB8AC3E}">
        <p14:creationId xmlns:p14="http://schemas.microsoft.com/office/powerpoint/2010/main" val="679723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28cc1617a6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28cc1617a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630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8cc1617a6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8cc1617a6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79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28cc1617a6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28cc1617a6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645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8cc1617a6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8cc1617a6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345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8cc1617a6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8cc1617a6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90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8cc1617a6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8cc1617a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552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8cc1617a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28cc1617a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550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28cc1617a6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28cc1617a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52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8cc1617a6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8cc1617a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165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28cc1617a6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28cc1617a6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62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8cc1617a6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28cc1617a6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21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28cc1617a6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28cc1617a6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7889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471094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52705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58563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371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565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87028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18720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61945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900754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97680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579063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5/8/22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9101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5/8/22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650285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13" r:id="rId12"/>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35.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3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39.png"/><Relationship Id="rId4"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40.png"/><Relationship Id="rId4"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41.pn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42.pn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mathworks.com/discovery/image-registration.html" TargetMode="External"/><Relationship Id="rId2" Type="http://schemas.openxmlformats.org/officeDocument/2006/relationships/hyperlink" Target="https://simpleitk.readthedocs.io/en/master/registrationOverview.html#lbl-registration-overview" TargetMode="External"/><Relationship Id="rId1" Type="http://schemas.openxmlformats.org/officeDocument/2006/relationships/slideLayout" Target="../slideLayouts/slideLayout2.xml"/><Relationship Id="rId4" Type="http://schemas.openxmlformats.org/officeDocument/2006/relationships/hyperlink" Target="https://biomedical-engineering-online.biomedcentral.com/articles/10.1186/s12938-020-00807-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6.png"/><Relationship Id="rId4" Type="http://schemas.openxmlformats.org/officeDocument/2006/relationships/diagramQuickStyle" Target="../diagrams/quickStyle2.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6EC551-28B5-7CB1-D742-EA3F7BAA307C}"/>
              </a:ext>
            </a:extLst>
          </p:cNvPr>
          <p:cNvSpPr>
            <a:spLocks noGrp="1"/>
          </p:cNvSpPr>
          <p:nvPr>
            <p:ph type="title"/>
          </p:nvPr>
        </p:nvSpPr>
        <p:spPr>
          <a:xfrm>
            <a:off x="690587" y="907128"/>
            <a:ext cx="6699564" cy="1378871"/>
          </a:xfrm>
        </p:spPr>
        <p:txBody>
          <a:bodyPr>
            <a:normAutofit fontScale="90000"/>
          </a:bodyPr>
          <a:lstStyle/>
          <a:p>
            <a:pPr>
              <a:lnSpc>
                <a:spcPct val="90000"/>
              </a:lnSpc>
            </a:pPr>
            <a:r>
              <a:rPr lang="en-US" sz="3400" dirty="0"/>
              <a:t>Image processing Of clean and covid lung scans using </a:t>
            </a:r>
            <a:r>
              <a:rPr lang="en-US" sz="3400" dirty="0" err="1"/>
              <a:t>simpleitk</a:t>
            </a:r>
            <a:r>
              <a:rPr lang="en-US" sz="3400" dirty="0"/>
              <a:t> and </a:t>
            </a:r>
            <a:r>
              <a:rPr lang="en-US" sz="3400" dirty="0" err="1"/>
              <a:t>matlab</a:t>
            </a:r>
            <a:endParaRPr lang="en-US" sz="3400" dirty="0"/>
          </a:p>
        </p:txBody>
      </p:sp>
      <p:cxnSp>
        <p:nvCxnSpPr>
          <p:cNvPr id="11" name="Straight Connector 10">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025E7E-2F79-6149-0E48-FC53FDF6A523}"/>
              </a:ext>
            </a:extLst>
          </p:cNvPr>
          <p:cNvSpPr>
            <a:spLocks noGrp="1"/>
          </p:cNvSpPr>
          <p:nvPr>
            <p:ph idx="1"/>
          </p:nvPr>
        </p:nvSpPr>
        <p:spPr>
          <a:xfrm>
            <a:off x="695326" y="2285999"/>
            <a:ext cx="6766748" cy="3649080"/>
          </a:xfrm>
        </p:spPr>
        <p:txBody>
          <a:bodyPr>
            <a:normAutofit/>
          </a:bodyPr>
          <a:lstStyle/>
          <a:p>
            <a:pPr marL="0" indent="0">
              <a:buNone/>
            </a:pPr>
            <a:r>
              <a:rPr lang="en-US" dirty="0"/>
              <a:t>CSC821, Prof. Kazunori Okada</a:t>
            </a:r>
          </a:p>
          <a:p>
            <a:pPr marL="0" indent="0">
              <a:buNone/>
            </a:pPr>
            <a:r>
              <a:rPr lang="en-US" dirty="0"/>
              <a:t>Team Forest</a:t>
            </a:r>
          </a:p>
          <a:p>
            <a:pPr marL="0" indent="0">
              <a:buNone/>
            </a:pPr>
            <a:r>
              <a:rPr lang="en-US" dirty="0"/>
              <a:t>Spring 2022</a:t>
            </a:r>
          </a:p>
        </p:txBody>
      </p:sp>
      <p:cxnSp>
        <p:nvCxnSpPr>
          <p:cNvPr id="13" name="Straight Connector 12">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10;&#10;Description automatically generated with low confidence">
            <a:extLst>
              <a:ext uri="{FF2B5EF4-FFF2-40B4-BE49-F238E27FC236}">
                <a16:creationId xmlns:a16="http://schemas.microsoft.com/office/drawing/2014/main" id="{E052C56F-7CB6-3507-33A8-F4C71B26B65B}"/>
              </a:ext>
            </a:extLst>
          </p:cNvPr>
          <p:cNvPicPr>
            <a:picLocks noChangeAspect="1"/>
          </p:cNvPicPr>
          <p:nvPr/>
        </p:nvPicPr>
        <p:blipFill>
          <a:blip r:embed="rId2"/>
          <a:srcRect l="19669" r="19669"/>
          <a:stretch/>
        </p:blipFill>
        <p:spPr>
          <a:xfrm>
            <a:off x="8115300" y="10"/>
            <a:ext cx="4076700" cy="6857990"/>
          </a:xfrm>
          <a:prstGeom prst="rect">
            <a:avLst/>
          </a:prstGeom>
        </p:spPr>
      </p:pic>
    </p:spTree>
    <p:extLst>
      <p:ext uri="{BB962C8B-B14F-4D97-AF65-F5344CB8AC3E}">
        <p14:creationId xmlns:p14="http://schemas.microsoft.com/office/powerpoint/2010/main" val="4045354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43D9B-A107-C028-ABEC-AD6FA8F1357D}"/>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a:t>LANDMARKING REGISTRATION OUTPUT</a:t>
            </a:r>
          </a:p>
        </p:txBody>
      </p:sp>
      <p:cxnSp>
        <p:nvCxnSpPr>
          <p:cNvPr id="18" name="Straight Connector 1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landmark_composition" descr="landmark_composition">
            <a:hlinkClick r:id="" action="ppaction://media"/>
            <a:extLst>
              <a:ext uri="{FF2B5EF4-FFF2-40B4-BE49-F238E27FC236}">
                <a16:creationId xmlns:a16="http://schemas.microsoft.com/office/drawing/2014/main" id="{BCE36C96-00DF-9A76-F909-A4298DA824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612066" y="1066800"/>
            <a:ext cx="4263768" cy="4724398"/>
          </a:xfrm>
          <a:prstGeom prst="rect">
            <a:avLst/>
          </a:prstGeom>
        </p:spPr>
      </p:pic>
      <p:cxnSp>
        <p:nvCxnSpPr>
          <p:cNvPr id="20" name="Straight Connector 19">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A6A3-435C-4B44-036C-8A2F1D8F690E}"/>
              </a:ext>
            </a:extLst>
          </p:cNvPr>
          <p:cNvSpPr>
            <a:spLocks noGrp="1"/>
          </p:cNvSpPr>
          <p:nvPr>
            <p:ph type="title"/>
          </p:nvPr>
        </p:nvSpPr>
        <p:spPr/>
        <p:txBody>
          <a:bodyPr/>
          <a:lstStyle/>
          <a:p>
            <a:r>
              <a:rPr lang="en-US" dirty="0"/>
              <a:t>3D SIMILARITY Registration Using </a:t>
            </a:r>
            <a:r>
              <a:rPr lang="en-US" dirty="0" err="1"/>
              <a:t>SimpleITK</a:t>
            </a:r>
            <a:endParaRPr lang="en-US" dirty="0"/>
          </a:p>
        </p:txBody>
      </p:sp>
      <p:sp>
        <p:nvSpPr>
          <p:cNvPr id="3" name="Content Placeholder 2">
            <a:extLst>
              <a:ext uri="{FF2B5EF4-FFF2-40B4-BE49-F238E27FC236}">
                <a16:creationId xmlns:a16="http://schemas.microsoft.com/office/drawing/2014/main" id="{3BD04147-1274-1670-E668-F27BE3B69D7C}"/>
              </a:ext>
            </a:extLst>
          </p:cNvPr>
          <p:cNvSpPr>
            <a:spLocks noGrp="1"/>
          </p:cNvSpPr>
          <p:nvPr>
            <p:ph idx="1"/>
          </p:nvPr>
        </p:nvSpPr>
        <p:spPr>
          <a:xfrm>
            <a:off x="750367" y="1774142"/>
            <a:ext cx="10691265" cy="3636088"/>
          </a:xfrm>
        </p:spPr>
        <p:txBody>
          <a:bodyPr/>
          <a:lstStyle/>
          <a:p>
            <a:r>
              <a:rPr lang="en-US" dirty="0"/>
              <a:t>Using similarity based registration, we were able to register images with differing numbers of slices and of different sizes, trying a linear transform and a Gaussian transform</a:t>
            </a:r>
          </a:p>
        </p:txBody>
      </p:sp>
      <p:pic>
        <p:nvPicPr>
          <p:cNvPr id="6" name="axial_gaussian" descr="axial_gaussian">
            <a:hlinkClick r:id="" action="ppaction://media"/>
            <a:extLst>
              <a:ext uri="{FF2B5EF4-FFF2-40B4-BE49-F238E27FC236}">
                <a16:creationId xmlns:a16="http://schemas.microsoft.com/office/drawing/2014/main" id="{90DE97A1-4FF5-A7C3-DE1B-9E244EF542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78852" y="2634086"/>
            <a:ext cx="3234296" cy="3628190"/>
          </a:xfrm>
          <a:prstGeom prst="rect">
            <a:avLst/>
          </a:prstGeom>
        </p:spPr>
      </p:pic>
    </p:spTree>
    <p:extLst>
      <p:ext uri="{BB962C8B-B14F-4D97-AF65-F5344CB8AC3E}">
        <p14:creationId xmlns:p14="http://schemas.microsoft.com/office/powerpoint/2010/main" val="122902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8981C-2019-6282-34C8-5E48D100B432}"/>
              </a:ext>
            </a:extLst>
          </p:cNvPr>
          <p:cNvSpPr>
            <a:spLocks noGrp="1"/>
          </p:cNvSpPr>
          <p:nvPr>
            <p:ph type="title"/>
          </p:nvPr>
        </p:nvSpPr>
        <p:spPr>
          <a:xfrm>
            <a:off x="5604846" y="860615"/>
            <a:ext cx="5922279" cy="1272986"/>
          </a:xfrm>
        </p:spPr>
        <p:txBody>
          <a:bodyPr>
            <a:normAutofit/>
          </a:bodyPr>
          <a:lstStyle/>
          <a:p>
            <a:r>
              <a:rPr lang="en-US" dirty="0"/>
              <a:t>Image segmentation</a:t>
            </a:r>
          </a:p>
        </p:txBody>
      </p:sp>
      <p:pic>
        <p:nvPicPr>
          <p:cNvPr id="5" name="Picture 4">
            <a:extLst>
              <a:ext uri="{FF2B5EF4-FFF2-40B4-BE49-F238E27FC236}">
                <a16:creationId xmlns:a16="http://schemas.microsoft.com/office/drawing/2014/main" id="{96FB52DF-5442-D69A-20CD-3EFCC841BF3A}"/>
              </a:ext>
            </a:extLst>
          </p:cNvPr>
          <p:cNvPicPr>
            <a:picLocks noChangeAspect="1"/>
          </p:cNvPicPr>
          <p:nvPr/>
        </p:nvPicPr>
        <p:blipFill>
          <a:blip r:embed="rId2"/>
          <a:srcRect l="14164" r="14164"/>
          <a:stretch/>
        </p:blipFill>
        <p:spPr>
          <a:xfrm>
            <a:off x="-147125" y="-386846"/>
            <a:ext cx="5412808" cy="7631692"/>
          </a:xfrm>
          <a:prstGeom prst="rect">
            <a:avLst/>
          </a:prstGeom>
        </p:spPr>
      </p:pic>
      <p:cxnSp>
        <p:nvCxnSpPr>
          <p:cNvPr id="11"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3CA7FA-F9F2-EBD4-2F07-6AD8F8AA894F}"/>
              </a:ext>
            </a:extLst>
          </p:cNvPr>
          <p:cNvSpPr>
            <a:spLocks noGrp="1"/>
          </p:cNvSpPr>
          <p:nvPr>
            <p:ph idx="1"/>
          </p:nvPr>
        </p:nvSpPr>
        <p:spPr>
          <a:xfrm>
            <a:off x="5566943" y="2133600"/>
            <a:ext cx="6005933" cy="3774464"/>
          </a:xfrm>
        </p:spPr>
        <p:txBody>
          <a:bodyPr>
            <a:normAutofit/>
          </a:bodyPr>
          <a:lstStyle/>
          <a:p>
            <a:pPr marL="0" indent="0">
              <a:spcAft>
                <a:spcPts val="1600"/>
              </a:spcAft>
              <a:buNone/>
            </a:pPr>
            <a:r>
              <a:rPr lang="en-US" dirty="0">
                <a:solidFill>
                  <a:srgbClr val="2E2E2E"/>
                </a:solidFill>
              </a:rPr>
              <a:t>Image segmentation is considered the most essential medical imaging process as it extracts the region of interest (ROI) through a semi automatic or automatic process. It divides an image into areas based on a specified description, such as segmenting body organs/tissues in the medical applications for border detection, tumor detection/segmentation, and mass detection.</a:t>
            </a:r>
            <a:endParaRPr lang="en-US" sz="2800" dirty="0"/>
          </a:p>
        </p:txBody>
      </p:sp>
      <p:cxnSp>
        <p:nvCxnSpPr>
          <p:cNvPr id="13"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68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Thresholding</a:t>
            </a:r>
            <a:endParaRPr/>
          </a:p>
        </p:txBody>
      </p:sp>
      <p:sp>
        <p:nvSpPr>
          <p:cNvPr id="85" name="Google Shape;85;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sz="1867">
                <a:solidFill>
                  <a:srgbClr val="333333"/>
                </a:solidFill>
                <a:highlight>
                  <a:srgbClr val="FFFFFF"/>
                </a:highlight>
                <a:latin typeface="Times New Roman"/>
                <a:ea typeface="Times New Roman"/>
                <a:cs typeface="Times New Roman"/>
                <a:sym typeface="Times New Roman"/>
              </a:rPr>
              <a:t>Thresholding is a type of image segmentation, where we change the pixels of an image to make the image easier to analyze. In thresholding, we convert an image from colour or grayscale into a binary image.</a:t>
            </a:r>
            <a:endParaRPr sz="1867">
              <a:solidFill>
                <a:srgbClr val="333333"/>
              </a:solidFill>
              <a:highlight>
                <a:srgbClr val="FFFFFF"/>
              </a:highlight>
              <a:latin typeface="Times New Roman"/>
              <a:ea typeface="Times New Roman"/>
              <a:cs typeface="Times New Roman"/>
              <a:sym typeface="Times New Roman"/>
            </a:endParaRPr>
          </a:p>
          <a:p>
            <a:pPr marL="0" indent="0">
              <a:spcBef>
                <a:spcPts val="1600"/>
              </a:spcBef>
              <a:spcAft>
                <a:spcPts val="1600"/>
              </a:spcAft>
              <a:buNone/>
            </a:pPr>
            <a:endParaRPr sz="1867">
              <a:solidFill>
                <a:srgbClr val="333333"/>
              </a:solidFill>
              <a:highlight>
                <a:srgbClr val="FFFFFF"/>
              </a:highlight>
              <a:latin typeface="Times New Roman"/>
              <a:ea typeface="Times New Roman"/>
              <a:cs typeface="Times New Roman"/>
              <a:sym typeface="Times New Roman"/>
            </a:endParaRPr>
          </a:p>
        </p:txBody>
      </p:sp>
      <p:pic>
        <p:nvPicPr>
          <p:cNvPr id="86" name="Google Shape;86;p18"/>
          <p:cNvPicPr preferRelativeResize="0"/>
          <p:nvPr/>
        </p:nvPicPr>
        <p:blipFill>
          <a:blip r:embed="rId3">
            <a:alphaModFix/>
          </a:blip>
          <a:stretch>
            <a:fillRect/>
          </a:stretch>
        </p:blipFill>
        <p:spPr>
          <a:xfrm>
            <a:off x="774701" y="2401000"/>
            <a:ext cx="3028268" cy="2425003"/>
          </a:xfrm>
          <a:prstGeom prst="rect">
            <a:avLst/>
          </a:prstGeom>
          <a:noFill/>
          <a:ln>
            <a:noFill/>
          </a:ln>
        </p:spPr>
      </p:pic>
      <p:pic>
        <p:nvPicPr>
          <p:cNvPr id="87" name="Google Shape;87;p18"/>
          <p:cNvPicPr preferRelativeResize="0"/>
          <p:nvPr/>
        </p:nvPicPr>
        <p:blipFill rotWithShape="1">
          <a:blip r:embed="rId4">
            <a:alphaModFix/>
          </a:blip>
          <a:srcRect l="2752" b="4030"/>
          <a:stretch/>
        </p:blipFill>
        <p:spPr>
          <a:xfrm>
            <a:off x="4367567" y="2421634"/>
            <a:ext cx="3028267" cy="2383733"/>
          </a:xfrm>
          <a:prstGeom prst="rect">
            <a:avLst/>
          </a:prstGeom>
          <a:noFill/>
          <a:ln>
            <a:noFill/>
          </a:ln>
        </p:spPr>
      </p:pic>
      <p:pic>
        <p:nvPicPr>
          <p:cNvPr id="88" name="Google Shape;88;p18"/>
          <p:cNvPicPr preferRelativeResize="0"/>
          <p:nvPr/>
        </p:nvPicPr>
        <p:blipFill rotWithShape="1">
          <a:blip r:embed="rId5">
            <a:alphaModFix/>
          </a:blip>
          <a:srcRect l="20792" b="32363"/>
          <a:stretch/>
        </p:blipFill>
        <p:spPr>
          <a:xfrm>
            <a:off x="7885481" y="2421634"/>
            <a:ext cx="3485887" cy="2383735"/>
          </a:xfrm>
          <a:prstGeom prst="rect">
            <a:avLst/>
          </a:prstGeom>
          <a:noFill/>
          <a:ln>
            <a:noFill/>
          </a:ln>
        </p:spPr>
      </p:pic>
    </p:spTree>
    <p:extLst>
      <p:ext uri="{BB962C8B-B14F-4D97-AF65-F5344CB8AC3E}">
        <p14:creationId xmlns:p14="http://schemas.microsoft.com/office/powerpoint/2010/main" val="3398878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415600" y="593367"/>
            <a:ext cx="11360800" cy="1165200"/>
          </a:xfrm>
          <a:prstGeom prst="rect">
            <a:avLst/>
          </a:prstGeom>
        </p:spPr>
        <p:txBody>
          <a:bodyPr spcFirstLastPara="1" vert="horz" wrap="square" lIns="121900" tIns="121900" rIns="121900" bIns="121900" rtlCol="0" anchor="t" anchorCtr="0">
            <a:normAutofit/>
          </a:bodyPr>
          <a:lstStyle/>
          <a:p>
            <a:r>
              <a:rPr lang="en"/>
              <a:t>Basic Thresholding </a:t>
            </a:r>
            <a:endParaRPr/>
          </a:p>
          <a:p>
            <a:r>
              <a:rPr lang="en" sz="1451"/>
              <a:t>CHEST WITHOUT CONTRAST</a:t>
            </a:r>
            <a:endParaRPr sz="1451"/>
          </a:p>
        </p:txBody>
      </p:sp>
      <p:pic>
        <p:nvPicPr>
          <p:cNvPr id="94" name="Google Shape;94;p19"/>
          <p:cNvPicPr preferRelativeResize="0"/>
          <p:nvPr/>
        </p:nvPicPr>
        <p:blipFill>
          <a:blip r:embed="rId3">
            <a:alphaModFix/>
          </a:blip>
          <a:stretch>
            <a:fillRect/>
          </a:stretch>
        </p:blipFill>
        <p:spPr>
          <a:xfrm>
            <a:off x="1035534" y="1536633"/>
            <a:ext cx="4282333" cy="4242600"/>
          </a:xfrm>
          <a:prstGeom prst="rect">
            <a:avLst/>
          </a:prstGeom>
          <a:noFill/>
          <a:ln>
            <a:noFill/>
          </a:ln>
        </p:spPr>
      </p:pic>
      <p:pic>
        <p:nvPicPr>
          <p:cNvPr id="95" name="Google Shape;95;p19"/>
          <p:cNvPicPr preferRelativeResize="0"/>
          <p:nvPr/>
        </p:nvPicPr>
        <p:blipFill>
          <a:blip r:embed="rId4">
            <a:alphaModFix/>
          </a:blip>
          <a:stretch>
            <a:fillRect/>
          </a:stretch>
        </p:blipFill>
        <p:spPr>
          <a:xfrm>
            <a:off x="6096000" y="1536634"/>
            <a:ext cx="4282333" cy="4242585"/>
          </a:xfrm>
          <a:prstGeom prst="rect">
            <a:avLst/>
          </a:prstGeom>
          <a:noFill/>
          <a:ln>
            <a:noFill/>
          </a:ln>
        </p:spPr>
      </p:pic>
    </p:spTree>
    <p:extLst>
      <p:ext uri="{BB962C8B-B14F-4D97-AF65-F5344CB8AC3E}">
        <p14:creationId xmlns:p14="http://schemas.microsoft.com/office/powerpoint/2010/main" val="562982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Basic Thresholding</a:t>
            </a:r>
            <a:endParaRPr/>
          </a:p>
        </p:txBody>
      </p:sp>
      <p:pic>
        <p:nvPicPr>
          <p:cNvPr id="101" name="Google Shape;101;p20"/>
          <p:cNvPicPr preferRelativeResize="0"/>
          <p:nvPr/>
        </p:nvPicPr>
        <p:blipFill>
          <a:blip r:embed="rId3">
            <a:alphaModFix/>
          </a:blip>
          <a:stretch>
            <a:fillRect/>
          </a:stretch>
        </p:blipFill>
        <p:spPr>
          <a:xfrm>
            <a:off x="1322743" y="1515185"/>
            <a:ext cx="4325624" cy="4285500"/>
          </a:xfrm>
          <a:prstGeom prst="rect">
            <a:avLst/>
          </a:prstGeom>
          <a:noFill/>
          <a:ln>
            <a:noFill/>
          </a:ln>
        </p:spPr>
      </p:pic>
      <p:pic>
        <p:nvPicPr>
          <p:cNvPr id="102" name="Google Shape;102;p20"/>
          <p:cNvPicPr preferRelativeResize="0"/>
          <p:nvPr/>
        </p:nvPicPr>
        <p:blipFill>
          <a:blip r:embed="rId4">
            <a:alphaModFix/>
          </a:blip>
          <a:stretch>
            <a:fillRect/>
          </a:stretch>
        </p:blipFill>
        <p:spPr>
          <a:xfrm>
            <a:off x="6263478" y="1493718"/>
            <a:ext cx="4368956" cy="4328433"/>
          </a:xfrm>
          <a:prstGeom prst="rect">
            <a:avLst/>
          </a:prstGeom>
          <a:noFill/>
          <a:ln>
            <a:noFill/>
          </a:ln>
        </p:spPr>
      </p:pic>
    </p:spTree>
    <p:extLst>
      <p:ext uri="{BB962C8B-B14F-4D97-AF65-F5344CB8AC3E}">
        <p14:creationId xmlns:p14="http://schemas.microsoft.com/office/powerpoint/2010/main" val="969130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Binary Thresholding</a:t>
            </a:r>
            <a:endParaRPr/>
          </a:p>
        </p:txBody>
      </p:sp>
      <p:sp>
        <p:nvSpPr>
          <p:cNvPr id="108" name="Google Shape;108;p21"/>
          <p:cNvSpPr txBox="1">
            <a:spLocks noGrp="1"/>
          </p:cNvSpPr>
          <p:nvPr>
            <p:ph type="body" idx="1"/>
          </p:nvPr>
        </p:nvSpPr>
        <p:spPr>
          <a:xfrm>
            <a:off x="415600" y="1536633"/>
            <a:ext cx="5963600" cy="4555200"/>
          </a:xfrm>
          <a:prstGeom prst="rect">
            <a:avLst/>
          </a:prstGeom>
        </p:spPr>
        <p:txBody>
          <a:bodyPr spcFirstLastPara="1" vert="horz" wrap="square" lIns="121900" tIns="121900" rIns="121900" bIns="121900" rtlCol="0" anchor="t" anchorCtr="0">
            <a:normAutofit/>
          </a:bodyPr>
          <a:lstStyle/>
          <a:p>
            <a:pPr marL="0" indent="0">
              <a:buClr>
                <a:schemeClr val="dk1"/>
              </a:buClr>
              <a:buSzPts val="1100"/>
              <a:buNone/>
            </a:pPr>
            <a:r>
              <a:rPr lang="en">
                <a:solidFill>
                  <a:schemeClr val="dk1"/>
                </a:solidFill>
                <a:latin typeface="Times New Roman"/>
                <a:ea typeface="Times New Roman"/>
                <a:cs typeface="Times New Roman"/>
                <a:sym typeface="Times New Roman"/>
              </a:rPr>
              <a:t>The basic Thresholding technique is Binary Thresholding. For every pixel, the same threshold value is applied. If the pixel value is smaller than the threshold, it is set to 0, otherwise, it is set to a maximum value.</a:t>
            </a:r>
            <a:endParaRPr>
              <a:solidFill>
                <a:schemeClr val="dk1"/>
              </a:solidFill>
              <a:latin typeface="Times New Roman"/>
              <a:ea typeface="Times New Roman"/>
              <a:cs typeface="Times New Roman"/>
              <a:sym typeface="Times New Roman"/>
            </a:endParaRPr>
          </a:p>
          <a:p>
            <a:pPr marL="0" indent="0">
              <a:spcBef>
                <a:spcPts val="1600"/>
              </a:spcBef>
              <a:buClr>
                <a:schemeClr val="dk1"/>
              </a:buClr>
              <a:buSzPts val="1100"/>
              <a:buNone/>
            </a:pPr>
            <a:endParaRPr>
              <a:solidFill>
                <a:schemeClr val="dk1"/>
              </a:solidFill>
              <a:latin typeface="Times New Roman"/>
              <a:ea typeface="Times New Roman"/>
              <a:cs typeface="Times New Roman"/>
              <a:sym typeface="Times New Roman"/>
            </a:endParaRPr>
          </a:p>
          <a:p>
            <a:pPr marL="0" indent="0">
              <a:spcBef>
                <a:spcPts val="1600"/>
              </a:spcBef>
              <a:spcAft>
                <a:spcPts val="1600"/>
              </a:spcAft>
              <a:buNone/>
            </a:pPr>
            <a:endParaRPr>
              <a:solidFill>
                <a:schemeClr val="dk1"/>
              </a:solidFill>
              <a:latin typeface="Times New Roman"/>
              <a:ea typeface="Times New Roman"/>
              <a:cs typeface="Times New Roman"/>
              <a:sym typeface="Times New Roman"/>
            </a:endParaRPr>
          </a:p>
        </p:txBody>
      </p:sp>
      <p:pic>
        <p:nvPicPr>
          <p:cNvPr id="2" name="Binary_Thresholding.mov" descr="Binary_Thresholding.mov">
            <a:hlinkClick r:id="" action="ppaction://media"/>
            <a:extLst>
              <a:ext uri="{FF2B5EF4-FFF2-40B4-BE49-F238E27FC236}">
                <a16:creationId xmlns:a16="http://schemas.microsoft.com/office/drawing/2014/main" id="{7DA7BF14-1135-2443-BF76-BAD6F7E194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08047" y="906501"/>
            <a:ext cx="5068353" cy="5044997"/>
          </a:xfrm>
          <a:prstGeom prst="rect">
            <a:avLst/>
          </a:prstGeom>
        </p:spPr>
      </p:pic>
    </p:spTree>
    <p:extLst>
      <p:ext uri="{BB962C8B-B14F-4D97-AF65-F5344CB8AC3E}">
        <p14:creationId xmlns:p14="http://schemas.microsoft.com/office/powerpoint/2010/main" val="39151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Otsu Thresholding</a:t>
            </a:r>
            <a:endParaRPr/>
          </a:p>
        </p:txBody>
      </p:sp>
      <p:sp>
        <p:nvSpPr>
          <p:cNvPr id="115" name="Google Shape;115;p22"/>
          <p:cNvSpPr txBox="1">
            <a:spLocks noGrp="1"/>
          </p:cNvSpPr>
          <p:nvPr>
            <p:ph type="body" idx="1"/>
          </p:nvPr>
        </p:nvSpPr>
        <p:spPr>
          <a:xfrm>
            <a:off x="415600" y="1536633"/>
            <a:ext cx="5612000" cy="4555200"/>
          </a:xfrm>
          <a:prstGeom prst="rect">
            <a:avLst/>
          </a:prstGeom>
        </p:spPr>
        <p:txBody>
          <a:bodyPr spcFirstLastPara="1" vert="horz" wrap="square" lIns="121900" tIns="121900" rIns="121900" bIns="121900" rtlCol="0" anchor="t" anchorCtr="0">
            <a:normAutofit/>
          </a:bodyPr>
          <a:lstStyle/>
          <a:p>
            <a:pPr marL="0" indent="0">
              <a:lnSpc>
                <a:spcPct val="125606"/>
              </a:lnSpc>
              <a:buSzPts val="770"/>
              <a:buNone/>
            </a:pPr>
            <a:r>
              <a:rPr lang="en" sz="2427">
                <a:solidFill>
                  <a:schemeClr val="dk1"/>
                </a:solidFill>
                <a:highlight>
                  <a:srgbClr val="FFFFFF"/>
                </a:highlight>
                <a:latin typeface="Times New Roman"/>
                <a:ea typeface="Times New Roman"/>
                <a:cs typeface="Times New Roman"/>
                <a:sym typeface="Times New Roman"/>
              </a:rPr>
              <a:t>Otsu method is example for clustering-based image thresholding. In computer vision and  image processing, Otsu's method is named after Nobuyuki Otsu, is used to automatically perform the reduction of a gray level image to a binary image.</a:t>
            </a:r>
            <a:endParaRPr sz="2427">
              <a:solidFill>
                <a:schemeClr val="dk1"/>
              </a:solidFill>
              <a:highlight>
                <a:srgbClr val="FFFFFF"/>
              </a:highlight>
              <a:latin typeface="Times New Roman"/>
              <a:ea typeface="Times New Roman"/>
              <a:cs typeface="Times New Roman"/>
              <a:sym typeface="Times New Roman"/>
            </a:endParaRPr>
          </a:p>
          <a:p>
            <a:pPr marL="0" indent="0">
              <a:lnSpc>
                <a:spcPct val="125606"/>
              </a:lnSpc>
              <a:buClr>
                <a:schemeClr val="dk1"/>
              </a:buClr>
              <a:buSzPts val="770"/>
              <a:buNone/>
            </a:pPr>
            <a:endParaRPr sz="2560">
              <a:solidFill>
                <a:schemeClr val="dk1"/>
              </a:solidFill>
              <a:highlight>
                <a:srgbClr val="FFFFFF"/>
              </a:highlight>
              <a:latin typeface="Times New Roman"/>
              <a:ea typeface="Times New Roman"/>
              <a:cs typeface="Times New Roman"/>
              <a:sym typeface="Times New Roman"/>
            </a:endParaRPr>
          </a:p>
          <a:p>
            <a:pPr marL="0" indent="0">
              <a:lnSpc>
                <a:spcPct val="95000"/>
              </a:lnSpc>
              <a:spcAft>
                <a:spcPts val="1600"/>
              </a:spcAft>
              <a:buSzPts val="770"/>
              <a:buNone/>
            </a:pPr>
            <a:endParaRPr sz="880">
              <a:latin typeface="Times New Roman"/>
              <a:ea typeface="Times New Roman"/>
              <a:cs typeface="Times New Roman"/>
              <a:sym typeface="Times New Roman"/>
            </a:endParaRPr>
          </a:p>
        </p:txBody>
      </p:sp>
    </p:spTree>
    <p:extLst>
      <p:ext uri="{BB962C8B-B14F-4D97-AF65-F5344CB8AC3E}">
        <p14:creationId xmlns:p14="http://schemas.microsoft.com/office/powerpoint/2010/main" val="1599220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Otsu’s binary thresholding</a:t>
            </a:r>
            <a:endParaRPr/>
          </a:p>
        </p:txBody>
      </p:sp>
      <p:sp>
        <p:nvSpPr>
          <p:cNvPr id="121" name="Google Shape;121;p2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22" name="Google Shape;122;p23"/>
          <p:cNvPicPr preferRelativeResize="0"/>
          <p:nvPr/>
        </p:nvPicPr>
        <p:blipFill>
          <a:blip r:embed="rId3">
            <a:alphaModFix/>
          </a:blip>
          <a:stretch>
            <a:fillRect/>
          </a:stretch>
        </p:blipFill>
        <p:spPr>
          <a:xfrm>
            <a:off x="415601" y="2678301"/>
            <a:ext cx="5596599" cy="2774700"/>
          </a:xfrm>
          <a:prstGeom prst="rect">
            <a:avLst/>
          </a:prstGeom>
          <a:noFill/>
          <a:ln>
            <a:noFill/>
          </a:ln>
        </p:spPr>
      </p:pic>
      <p:pic>
        <p:nvPicPr>
          <p:cNvPr id="123" name="Google Shape;123;p23"/>
          <p:cNvPicPr preferRelativeResize="0"/>
          <p:nvPr/>
        </p:nvPicPr>
        <p:blipFill>
          <a:blip r:embed="rId4">
            <a:alphaModFix/>
          </a:blip>
          <a:stretch>
            <a:fillRect/>
          </a:stretch>
        </p:blipFill>
        <p:spPr>
          <a:xfrm>
            <a:off x="6145900" y="2678299"/>
            <a:ext cx="5742851" cy="2774700"/>
          </a:xfrm>
          <a:prstGeom prst="rect">
            <a:avLst/>
          </a:prstGeom>
          <a:noFill/>
          <a:ln>
            <a:noFill/>
          </a:ln>
        </p:spPr>
      </p:pic>
    </p:spTree>
    <p:extLst>
      <p:ext uri="{BB962C8B-B14F-4D97-AF65-F5344CB8AC3E}">
        <p14:creationId xmlns:p14="http://schemas.microsoft.com/office/powerpoint/2010/main" val="402847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Level-set segmentation</a:t>
            </a:r>
            <a:endParaRPr/>
          </a:p>
        </p:txBody>
      </p:sp>
      <p:sp>
        <p:nvSpPr>
          <p:cNvPr id="129" name="Google Shape;129;p24"/>
          <p:cNvSpPr txBox="1">
            <a:spLocks noGrp="1"/>
          </p:cNvSpPr>
          <p:nvPr>
            <p:ph type="body" idx="1"/>
          </p:nvPr>
        </p:nvSpPr>
        <p:spPr>
          <a:xfrm>
            <a:off x="415600" y="1536633"/>
            <a:ext cx="5856400" cy="4555200"/>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
                <a:solidFill>
                  <a:schemeClr val="dk1"/>
                </a:solidFill>
                <a:latin typeface="Times New Roman"/>
                <a:ea typeface="Times New Roman"/>
                <a:cs typeface="Times New Roman"/>
                <a:sym typeface="Times New Roman"/>
              </a:rPr>
              <a:t>Level set method can be effectively used to solve topology problems during the evolution of curves while the previous algorithms cannot deal with them. In recent years, there are many image segmentation algorithms based on level set method. For different applications of image processing, people have put forward the corresponding solutions, and a large number of researchers also continue to improve and enhance the efficiency and effectiveness of these algorithms.</a:t>
            </a:r>
            <a:endParaRPr>
              <a:solidFill>
                <a:schemeClr val="dk1"/>
              </a:solidFill>
              <a:latin typeface="Times New Roman"/>
              <a:ea typeface="Times New Roman"/>
              <a:cs typeface="Times New Roman"/>
              <a:sym typeface="Times New Roman"/>
            </a:endParaRPr>
          </a:p>
        </p:txBody>
      </p:sp>
      <p:pic>
        <p:nvPicPr>
          <p:cNvPr id="2" name="Level_Set_method.mov" descr="Level_Set_method.mov">
            <a:hlinkClick r:id="" action="ppaction://media"/>
            <a:extLst>
              <a:ext uri="{FF2B5EF4-FFF2-40B4-BE49-F238E27FC236}">
                <a16:creationId xmlns:a16="http://schemas.microsoft.com/office/drawing/2014/main" id="{1B7BC89B-D27B-B747-A6C2-62DAD33F4E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01059" y="770466"/>
            <a:ext cx="5475341" cy="5321367"/>
          </a:xfrm>
          <a:prstGeom prst="rect">
            <a:avLst/>
          </a:prstGeom>
        </p:spPr>
      </p:pic>
    </p:spTree>
    <p:extLst>
      <p:ext uri="{BB962C8B-B14F-4D97-AF65-F5344CB8AC3E}">
        <p14:creationId xmlns:p14="http://schemas.microsoft.com/office/powerpoint/2010/main" val="237901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E8A33-1EE6-1244-2CA6-99E9B410F833}"/>
              </a:ext>
            </a:extLst>
          </p:cNvPr>
          <p:cNvSpPr>
            <a:spLocks noGrp="1"/>
          </p:cNvSpPr>
          <p:nvPr>
            <p:ph type="title"/>
          </p:nvPr>
        </p:nvSpPr>
        <p:spPr>
          <a:xfrm>
            <a:off x="695324" y="609601"/>
            <a:ext cx="2174875" cy="4488878"/>
          </a:xfrm>
        </p:spPr>
        <p:txBody>
          <a:bodyPr>
            <a:normAutofit/>
          </a:bodyPr>
          <a:lstStyle/>
          <a:p>
            <a:r>
              <a:rPr lang="en-US" sz="2400"/>
              <a:t>What are the elements of medical image processing?</a:t>
            </a:r>
          </a:p>
        </p:txBody>
      </p:sp>
      <p:cxnSp>
        <p:nvCxnSpPr>
          <p:cNvPr id="16" name="Straight Connector 10">
            <a:extLst>
              <a:ext uri="{FF2B5EF4-FFF2-40B4-BE49-F238E27FC236}">
                <a16:creationId xmlns:a16="http://schemas.microsoft.com/office/drawing/2014/main" id="{E423DFCF-3B37-4389-873D-3308EBD44D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CB6A0B81-8374-CB4F-279C-DF69BA9B9D20}"/>
              </a:ext>
            </a:extLst>
          </p:cNvPr>
          <p:cNvGraphicFramePr>
            <a:graphicFrameLocks noGrp="1"/>
          </p:cNvGraphicFramePr>
          <p:nvPr>
            <p:ph idx="1"/>
            <p:extLst>
              <p:ext uri="{D42A27DB-BD31-4B8C-83A1-F6EECF244321}">
                <p14:modId xmlns:p14="http://schemas.microsoft.com/office/powerpoint/2010/main" val="1961492909"/>
              </p:ext>
            </p:extLst>
          </p:nvPr>
        </p:nvGraphicFramePr>
        <p:xfrm>
          <a:off x="3987800" y="723900"/>
          <a:ext cx="7442201" cy="540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2760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Watershed Segmentation</a:t>
            </a:r>
            <a:endParaRPr/>
          </a:p>
        </p:txBody>
      </p:sp>
      <p:sp>
        <p:nvSpPr>
          <p:cNvPr id="136" name="Google Shape;136;p25"/>
          <p:cNvSpPr txBox="1">
            <a:spLocks noGrp="1"/>
          </p:cNvSpPr>
          <p:nvPr>
            <p:ph type="body" idx="1"/>
          </p:nvPr>
        </p:nvSpPr>
        <p:spPr>
          <a:xfrm>
            <a:off x="415600" y="1507100"/>
            <a:ext cx="6344000" cy="4555200"/>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
                <a:solidFill>
                  <a:schemeClr val="dk1"/>
                </a:solidFill>
                <a:latin typeface="Times New Roman"/>
                <a:ea typeface="Times New Roman"/>
                <a:cs typeface="Times New Roman"/>
                <a:sym typeface="Times New Roman"/>
              </a:rPr>
              <a:t>Watershed segmentation is a region-based technique that utilizes image morphology. It requires selection of at least one marker (“seed” point) interior to each object of the image, including the background as a separate object. The markers are chosen by an operator or are provided by an automatic procedure that takes into account the application-specific knowledge of the objects. </a:t>
            </a:r>
            <a:endParaRPr sz="28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9460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Gradient Water Segmentation with Edge Features</a:t>
            </a:r>
            <a:endParaRPr/>
          </a:p>
        </p:txBody>
      </p:sp>
      <p:sp>
        <p:nvSpPr>
          <p:cNvPr id="142" name="Google Shape;142;p26"/>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a:solidFill>
                  <a:schemeClr val="dk1"/>
                </a:solidFill>
                <a:latin typeface="Times New Roman"/>
                <a:ea typeface="Times New Roman"/>
                <a:cs typeface="Times New Roman"/>
                <a:sym typeface="Times New Roman"/>
              </a:rPr>
              <a:t>The gradient magnitude is used to pre-process a gray- scale image before using the watershed transform for segmentation. The gradient magnitude image has higher pixel values along object edges and lower pixel values otherwise. Watershed transform results in watershed ridge lines along object edges.</a:t>
            </a:r>
            <a:endParaRPr>
              <a:solidFill>
                <a:schemeClr val="dk1"/>
              </a:solidFill>
              <a:latin typeface="Times New Roman"/>
              <a:ea typeface="Times New Roman"/>
              <a:cs typeface="Times New Roman"/>
              <a:sym typeface="Times New Roman"/>
            </a:endParaRPr>
          </a:p>
        </p:txBody>
      </p:sp>
      <p:pic>
        <p:nvPicPr>
          <p:cNvPr id="2" name="Screen_Recording_2022-05-07_at_13.31.01.mov" descr="Screen_Recording_2022-05-07_at_13.31.01.mov">
            <a:hlinkClick r:id="" action="ppaction://media"/>
            <a:extLst>
              <a:ext uri="{FF2B5EF4-FFF2-40B4-BE49-F238E27FC236}">
                <a16:creationId xmlns:a16="http://schemas.microsoft.com/office/drawing/2014/main" id="{6A0618E4-45A8-A94F-B890-377B2D087E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00537" y="1356967"/>
            <a:ext cx="4472066" cy="4678936"/>
          </a:xfrm>
          <a:prstGeom prst="rect">
            <a:avLst/>
          </a:prstGeom>
        </p:spPr>
      </p:pic>
    </p:spTree>
    <p:extLst>
      <p:ext uri="{BB962C8B-B14F-4D97-AF65-F5344CB8AC3E}">
        <p14:creationId xmlns:p14="http://schemas.microsoft.com/office/powerpoint/2010/main" val="234174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Watershed Over Segmentation</a:t>
            </a:r>
            <a:endParaRPr/>
          </a:p>
        </p:txBody>
      </p:sp>
      <p:sp>
        <p:nvSpPr>
          <p:cNvPr id="149" name="Google Shape;149;p27"/>
          <p:cNvSpPr txBox="1">
            <a:spLocks noGrp="1"/>
          </p:cNvSpPr>
          <p:nvPr>
            <p:ph type="body" idx="1"/>
          </p:nvPr>
        </p:nvSpPr>
        <p:spPr>
          <a:xfrm>
            <a:off x="415600" y="1536633"/>
            <a:ext cx="6354000" cy="4555200"/>
          </a:xfrm>
          <a:prstGeom prst="rect">
            <a:avLst/>
          </a:prstGeom>
        </p:spPr>
        <p:txBody>
          <a:bodyPr spcFirstLastPara="1" vert="horz" wrap="square" lIns="121900" tIns="121900" rIns="121900" bIns="121900" rtlCol="0" anchor="t" anchorCtr="0">
            <a:normAutofit/>
          </a:bodyPr>
          <a:lstStyle/>
          <a:p>
            <a:pPr marL="0" indent="0">
              <a:buClr>
                <a:schemeClr val="dk1"/>
              </a:buClr>
              <a:buSzPts val="1100"/>
              <a:buNone/>
            </a:pPr>
            <a:r>
              <a:rPr lang="en">
                <a:solidFill>
                  <a:schemeClr val="dk1"/>
                </a:solidFill>
                <a:latin typeface="Times New Roman"/>
                <a:ea typeface="Times New Roman"/>
                <a:cs typeface="Times New Roman"/>
                <a:sym typeface="Times New Roman"/>
              </a:rPr>
              <a:t>The result, oversegmentation, is a well-known phenomenon in watershed segmentation. Oversegmentation occurs because every regional minimum, even if tiny and insignificant, forms its own catchment basin. One solution is to modify the image to remove minima that are too shallow.</a:t>
            </a:r>
            <a:endParaRPr>
              <a:solidFill>
                <a:schemeClr val="dk1"/>
              </a:solidFill>
              <a:latin typeface="Times New Roman"/>
              <a:ea typeface="Times New Roman"/>
              <a:cs typeface="Times New Roman"/>
              <a:sym typeface="Times New Roman"/>
            </a:endParaRPr>
          </a:p>
          <a:p>
            <a:pPr marL="0" indent="0">
              <a:spcBef>
                <a:spcPts val="1600"/>
              </a:spcBef>
              <a:buClr>
                <a:schemeClr val="dk1"/>
              </a:buClr>
              <a:buSzPts val="1100"/>
              <a:buNone/>
            </a:pPr>
            <a:r>
              <a:rPr lang="en">
                <a:solidFill>
                  <a:schemeClr val="dk1"/>
                </a:solidFill>
                <a:latin typeface="Times New Roman"/>
                <a:ea typeface="Times New Roman"/>
                <a:cs typeface="Times New Roman"/>
                <a:sym typeface="Times New Roman"/>
              </a:rPr>
              <a:t>The main way to deal with watershed over-segmentation is by designing markers for the objects to be reconstructed</a:t>
            </a:r>
            <a:endParaRPr>
              <a:solidFill>
                <a:schemeClr val="dk1"/>
              </a:solidFill>
              <a:latin typeface="Times New Roman"/>
              <a:ea typeface="Times New Roman"/>
              <a:cs typeface="Times New Roman"/>
              <a:sym typeface="Times New Roman"/>
            </a:endParaRPr>
          </a:p>
          <a:p>
            <a:pPr marL="0" indent="0">
              <a:spcBef>
                <a:spcPts val="1600"/>
              </a:spcBef>
              <a:spcAft>
                <a:spcPts val="1600"/>
              </a:spcAft>
              <a:buNone/>
            </a:pPr>
            <a:endParaRPr/>
          </a:p>
        </p:txBody>
      </p:sp>
      <p:pic>
        <p:nvPicPr>
          <p:cNvPr id="3" name="Screen Recording 2022-05-07 at 1.39.41 PM.mov" descr="Screen Recording 2022-05-07 at 1.39.41 PM.mov">
            <a:hlinkClick r:id="" action="ppaction://media"/>
            <a:extLst>
              <a:ext uri="{FF2B5EF4-FFF2-40B4-BE49-F238E27FC236}">
                <a16:creationId xmlns:a16="http://schemas.microsoft.com/office/drawing/2014/main" id="{51FCAE77-C489-B645-9573-A561A558EE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85220" y="1356967"/>
            <a:ext cx="4370492" cy="4425815"/>
          </a:xfrm>
          <a:prstGeom prst="rect">
            <a:avLst/>
          </a:prstGeom>
        </p:spPr>
      </p:pic>
    </p:spTree>
    <p:extLst>
      <p:ext uri="{BB962C8B-B14F-4D97-AF65-F5344CB8AC3E}">
        <p14:creationId xmlns:p14="http://schemas.microsoft.com/office/powerpoint/2010/main" val="159126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spcBef>
                <a:spcPts val="1333"/>
              </a:spcBef>
              <a:buClr>
                <a:schemeClr val="dk1"/>
              </a:buClr>
              <a:buSzPct val="54545"/>
            </a:pPr>
            <a:r>
              <a:rPr lang="en" sz="2688">
                <a:highlight>
                  <a:srgbClr val="FFFFFF"/>
                </a:highlight>
              </a:rPr>
              <a:t>Segmentation From Markers</a:t>
            </a:r>
            <a:endParaRPr sz="2688">
              <a:highlight>
                <a:srgbClr val="FFFFFF"/>
              </a:highlight>
            </a:endParaRPr>
          </a:p>
          <a:p>
            <a:endParaRPr/>
          </a:p>
        </p:txBody>
      </p:sp>
      <p:sp>
        <p:nvSpPr>
          <p:cNvPr id="156" name="Google Shape;156;p28"/>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sz="1600">
                <a:solidFill>
                  <a:srgbClr val="333333"/>
                </a:solidFill>
                <a:highlight>
                  <a:srgbClr val="FFFFFF"/>
                </a:highlight>
              </a:rPr>
              <a:t>Marker-controlled Watershed is an ImageJ/Fiji plugin to segment grayscale images of any type (8, 16 and 32-bit) in 2D and 3D based on the marker-controlled watershed algorithm (Meyer and Beucher, 1990). This algorithm considers the input image as a topographic surface (where higher pixel values mean higher altitude) and simulates its flooding from specific seed points or </a:t>
            </a:r>
            <a:r>
              <a:rPr lang="en" sz="1600" b="1">
                <a:solidFill>
                  <a:schemeClr val="dk1"/>
                </a:solidFill>
                <a:highlight>
                  <a:srgbClr val="FFFFFF"/>
                </a:highlight>
              </a:rPr>
              <a:t>markers</a:t>
            </a:r>
            <a:r>
              <a:rPr lang="en" sz="1600">
                <a:solidFill>
                  <a:srgbClr val="333333"/>
                </a:solidFill>
                <a:highlight>
                  <a:srgbClr val="FFFFFF"/>
                </a:highlight>
              </a:rPr>
              <a:t>. A common choice for the markers are the local minima of the gradient of the image, but the method works on any specific marker, either selected manually by the user or determined automatically by another algorithm.</a:t>
            </a:r>
            <a:endParaRPr/>
          </a:p>
        </p:txBody>
      </p:sp>
      <p:pic>
        <p:nvPicPr>
          <p:cNvPr id="2" name="From_markers_too_many_locals.mov" descr="From_markers_too_many_locals.mov">
            <a:hlinkClick r:id="" action="ppaction://media"/>
            <a:extLst>
              <a:ext uri="{FF2B5EF4-FFF2-40B4-BE49-F238E27FC236}">
                <a16:creationId xmlns:a16="http://schemas.microsoft.com/office/drawing/2014/main" id="{B3EC9CAB-D676-DF4F-969F-737E738F4F3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59887" y="809469"/>
            <a:ext cx="5116513" cy="5029200"/>
          </a:xfrm>
          <a:prstGeom prst="rect">
            <a:avLst/>
          </a:prstGeom>
        </p:spPr>
      </p:pic>
    </p:spTree>
    <p:extLst>
      <p:ext uri="{BB962C8B-B14F-4D97-AF65-F5344CB8AC3E}">
        <p14:creationId xmlns:p14="http://schemas.microsoft.com/office/powerpoint/2010/main" val="38166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spcBef>
                <a:spcPts val="1333"/>
              </a:spcBef>
              <a:buClr>
                <a:schemeClr val="dk1"/>
              </a:buClr>
              <a:buSzPct val="81481"/>
            </a:pPr>
            <a:r>
              <a:rPr lang="en" sz="1800" b="1">
                <a:highlight>
                  <a:srgbClr val="FFFFFF"/>
                </a:highlight>
              </a:rPr>
              <a:t>Binary Watersheds for Object Separation</a:t>
            </a:r>
            <a:endParaRPr sz="1800" b="1">
              <a:highlight>
                <a:srgbClr val="FFFFFF"/>
              </a:highlight>
            </a:endParaRPr>
          </a:p>
          <a:p>
            <a:endParaRPr/>
          </a:p>
        </p:txBody>
      </p:sp>
      <p:sp>
        <p:nvSpPr>
          <p:cNvPr id="162" name="Google Shape;162;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 name="Watershed_object_separation.mov" descr="Watershed_object_separation.mov">
            <a:hlinkClick r:id="" action="ppaction://media"/>
            <a:extLst>
              <a:ext uri="{FF2B5EF4-FFF2-40B4-BE49-F238E27FC236}">
                <a16:creationId xmlns:a16="http://schemas.microsoft.com/office/drawing/2014/main" id="{F965C449-74C5-1F40-BDD8-46B37FE796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60565" y="1489776"/>
            <a:ext cx="4681954" cy="4602057"/>
          </a:xfrm>
          <a:prstGeom prst="rect">
            <a:avLst/>
          </a:prstGeom>
        </p:spPr>
      </p:pic>
    </p:spTree>
    <p:extLst>
      <p:ext uri="{BB962C8B-B14F-4D97-AF65-F5344CB8AC3E}">
        <p14:creationId xmlns:p14="http://schemas.microsoft.com/office/powerpoint/2010/main" val="341865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3632F-33A8-FB7A-E938-C78B85F06D9D}"/>
              </a:ext>
            </a:extLst>
          </p:cNvPr>
          <p:cNvSpPr>
            <a:spLocks noGrp="1"/>
          </p:cNvSpPr>
          <p:nvPr>
            <p:ph type="title"/>
          </p:nvPr>
        </p:nvSpPr>
        <p:spPr>
          <a:xfrm>
            <a:off x="5604846" y="860615"/>
            <a:ext cx="5922279" cy="1272986"/>
          </a:xfrm>
        </p:spPr>
        <p:txBody>
          <a:bodyPr>
            <a:normAutofit/>
          </a:bodyPr>
          <a:lstStyle/>
          <a:p>
            <a:r>
              <a:rPr lang="en-US" dirty="0"/>
              <a:t>Quantization</a:t>
            </a:r>
          </a:p>
        </p:txBody>
      </p:sp>
      <p:pic>
        <p:nvPicPr>
          <p:cNvPr id="5" name="Picture 4" descr="Scientist looking looking at a futuristic display with data">
            <a:extLst>
              <a:ext uri="{FF2B5EF4-FFF2-40B4-BE49-F238E27FC236}">
                <a16:creationId xmlns:a16="http://schemas.microsoft.com/office/drawing/2014/main" id="{6CFA1C3C-E837-1E02-50B6-12E2007121A9}"/>
              </a:ext>
            </a:extLst>
          </p:cNvPr>
          <p:cNvPicPr>
            <a:picLocks noChangeAspect="1"/>
          </p:cNvPicPr>
          <p:nvPr/>
        </p:nvPicPr>
        <p:blipFill>
          <a:blip r:embed="rId2"/>
          <a:srcRect l="26347" r="26347"/>
          <a:stretch/>
        </p:blipFill>
        <p:spPr>
          <a:xfrm>
            <a:off x="20" y="-17929"/>
            <a:ext cx="4876780" cy="6875929"/>
          </a:xfrm>
          <a:prstGeom prst="rect">
            <a:avLst/>
          </a:prstGeom>
        </p:spPr>
      </p:pic>
      <p:cxnSp>
        <p:nvCxnSpPr>
          <p:cNvPr id="11" name="Straight Connector 10">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63B36B-0E41-0704-3375-0894B8251EF6}"/>
              </a:ext>
            </a:extLst>
          </p:cNvPr>
          <p:cNvSpPr>
            <a:spLocks noGrp="1"/>
          </p:cNvSpPr>
          <p:nvPr>
            <p:ph idx="1"/>
          </p:nvPr>
        </p:nvSpPr>
        <p:spPr>
          <a:xfrm>
            <a:off x="5566943" y="2133600"/>
            <a:ext cx="6005933" cy="3774464"/>
          </a:xfrm>
        </p:spPr>
        <p:txBody>
          <a:bodyPr>
            <a:normAutofit/>
          </a:bodyPr>
          <a:lstStyle/>
          <a:p>
            <a:r>
              <a:rPr lang="en-US" dirty="0"/>
              <a:t>Alan please add slides here to show what you were able to do for quantization</a:t>
            </a:r>
          </a:p>
          <a:p>
            <a:r>
              <a:rPr lang="en-US" dirty="0"/>
              <a:t>Numbers, graphs, metrics are all good</a:t>
            </a:r>
          </a:p>
        </p:txBody>
      </p:sp>
      <p:cxnSp>
        <p:nvCxnSpPr>
          <p:cNvPr id="13" name="Straight Connector 12">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26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6278-80D6-7540-574D-D5C7F7C10FA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078208F-D81C-AE56-ED4F-26D0E15C1C0B}"/>
              </a:ext>
            </a:extLst>
          </p:cNvPr>
          <p:cNvSpPr>
            <a:spLocks noGrp="1"/>
          </p:cNvSpPr>
          <p:nvPr>
            <p:ph idx="1"/>
          </p:nvPr>
        </p:nvSpPr>
        <p:spPr/>
        <p:txBody>
          <a:bodyPr>
            <a:normAutofit fontScale="92500"/>
          </a:bodyPr>
          <a:lstStyle/>
          <a:p>
            <a:pPr marL="457200" indent="-457200">
              <a:buFont typeface="+mj-lt"/>
              <a:buAutoNum type="arabicPeriod"/>
            </a:pPr>
            <a:r>
              <a:rPr lang="en-US" dirty="0">
                <a:hlinkClick r:id="rId2"/>
              </a:rPr>
              <a:t>https://simpleitk.readthedocs.io/en/master/registrationOverview.html#lbl-registration-overview</a:t>
            </a:r>
            <a:endParaRPr lang="en-US" dirty="0"/>
          </a:p>
          <a:p>
            <a:pPr marL="457200" indent="-457200">
              <a:buFont typeface="+mj-lt"/>
              <a:buAutoNum type="arabicPeriod"/>
            </a:pPr>
            <a:r>
              <a:rPr lang="en-US" dirty="0"/>
              <a:t>https://</a:t>
            </a:r>
            <a:r>
              <a:rPr lang="en-US" dirty="0" err="1"/>
              <a:t>www.mathworks.com</a:t>
            </a:r>
            <a:r>
              <a:rPr lang="en-US" dirty="0"/>
              <a:t>/help/images/ref/</a:t>
            </a:r>
            <a:r>
              <a:rPr lang="en-US" dirty="0" err="1"/>
              <a:t>imregister.html</a:t>
            </a:r>
            <a:endParaRPr lang="en-US" dirty="0"/>
          </a:p>
          <a:p>
            <a:pPr marL="457200" indent="-457200">
              <a:buFont typeface="+mj-lt"/>
              <a:buAutoNum type="arabicPeriod"/>
            </a:pPr>
            <a:r>
              <a:rPr lang="en-US" dirty="0">
                <a:hlinkClick r:id="rId3"/>
              </a:rPr>
              <a:t>https://www.mathworks.com/discovery/image-registration.html</a:t>
            </a:r>
            <a:endParaRPr lang="en-US" dirty="0"/>
          </a:p>
          <a:p>
            <a:pPr marL="457200" indent="-457200">
              <a:buFont typeface="+mj-lt"/>
              <a:buAutoNum type="arabicPeriod"/>
            </a:pPr>
            <a:r>
              <a:rPr lang="en-US" dirty="0"/>
              <a:t>https://</a:t>
            </a:r>
            <a:r>
              <a:rPr lang="en-US" dirty="0" err="1"/>
              <a:t>www.mathworks.com</a:t>
            </a:r>
            <a:r>
              <a:rPr lang="en-US" dirty="0"/>
              <a:t>/help/images/intensity-based-automatic-image-</a:t>
            </a:r>
            <a:r>
              <a:rPr lang="en-US"/>
              <a:t>registration.html</a:t>
            </a:r>
            <a:endParaRPr lang="en-US" dirty="0"/>
          </a:p>
          <a:p>
            <a:pPr marL="457200" indent="-457200">
              <a:buFont typeface="+mj-lt"/>
              <a:buAutoNum type="arabicPeriod"/>
            </a:pPr>
            <a:r>
              <a:rPr lang="en-US" dirty="0"/>
              <a:t>https://</a:t>
            </a:r>
            <a:r>
              <a:rPr lang="en-US" dirty="0" err="1"/>
              <a:t>www.itnonline.com</a:t>
            </a:r>
            <a:r>
              <a:rPr lang="en-US" dirty="0"/>
              <a:t>/content/photo-gallery-how-covid-19-appears-medical-imaging</a:t>
            </a:r>
          </a:p>
          <a:p>
            <a:pPr marL="457200" indent="-457200">
              <a:buFont typeface="+mj-lt"/>
              <a:buAutoNum type="arabicPeriod"/>
            </a:pPr>
            <a:r>
              <a:rPr lang="en-US" dirty="0">
                <a:hlinkClick r:id="rId4"/>
              </a:rPr>
              <a:t>https://biomedical-engineering-online.biomedcentral.com/articles/10.1186/s12938-020-00807-x</a:t>
            </a:r>
            <a:endParaRPr lang="en-US" dirty="0"/>
          </a:p>
          <a:p>
            <a:pPr marL="457200" indent="-457200">
              <a:buFont typeface="+mj-lt"/>
              <a:buAutoNum type="arabicPeriod"/>
            </a:pPr>
            <a:r>
              <a:rPr lang="en-US" dirty="0"/>
              <a:t>https://</a:t>
            </a:r>
            <a:r>
              <a:rPr lang="en-US" dirty="0" err="1"/>
              <a:t>www.mathworks.com</a:t>
            </a:r>
            <a:r>
              <a:rPr lang="en-US" dirty="0"/>
              <a:t>/</a:t>
            </a:r>
            <a:r>
              <a:rPr lang="en-US" dirty="0" err="1"/>
              <a:t>matlabcentral</a:t>
            </a:r>
            <a:r>
              <a:rPr lang="en-US" dirty="0"/>
              <a:t>/</a:t>
            </a:r>
            <a:r>
              <a:rPr lang="en-US" dirty="0" err="1"/>
              <a:t>fileexchange</a:t>
            </a:r>
            <a:r>
              <a:rPr lang="en-US" dirty="0"/>
              <a:t>/25157-image-segmentation-tutorial</a:t>
            </a:r>
          </a:p>
        </p:txBody>
      </p:sp>
    </p:spTree>
    <p:extLst>
      <p:ext uri="{BB962C8B-B14F-4D97-AF65-F5344CB8AC3E}">
        <p14:creationId xmlns:p14="http://schemas.microsoft.com/office/powerpoint/2010/main" val="208574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9830FA09-7272-41D3-8A83-1AD217BDC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558CD9-FA7C-4235-8AD6-7B659CC96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7197F-5AF5-E3F8-AEE0-1BB98E75ED5D}"/>
              </a:ext>
            </a:extLst>
          </p:cNvPr>
          <p:cNvSpPr>
            <a:spLocks noGrp="1"/>
          </p:cNvSpPr>
          <p:nvPr>
            <p:ph type="title"/>
          </p:nvPr>
        </p:nvSpPr>
        <p:spPr>
          <a:xfrm>
            <a:off x="685799" y="912429"/>
            <a:ext cx="3532387" cy="3737266"/>
          </a:xfrm>
        </p:spPr>
        <p:txBody>
          <a:bodyPr vert="horz" lIns="91440" tIns="45720" rIns="91440" bIns="45720" rtlCol="0" anchor="t">
            <a:normAutofit/>
          </a:bodyPr>
          <a:lstStyle/>
          <a:p>
            <a:r>
              <a:rPr lang="en-US">
                <a:solidFill>
                  <a:schemeClr val="bg1"/>
                </a:solidFill>
              </a:rPr>
              <a:t>What does covid look like?</a:t>
            </a:r>
          </a:p>
        </p:txBody>
      </p:sp>
      <p:cxnSp>
        <p:nvCxnSpPr>
          <p:cNvPr id="24" name="Straight Connector 23">
            <a:extLst>
              <a:ext uri="{FF2B5EF4-FFF2-40B4-BE49-F238E27FC236}">
                <a16:creationId xmlns:a16="http://schemas.microsoft.com/office/drawing/2014/main" id="{941EE017-7873-40E8-89D0-6570EA4C9F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35852"/>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 outdoor object&#10;&#10;Description automatically generated">
            <a:extLst>
              <a:ext uri="{FF2B5EF4-FFF2-40B4-BE49-F238E27FC236}">
                <a16:creationId xmlns:a16="http://schemas.microsoft.com/office/drawing/2014/main" id="{601A8CBB-5948-DBDC-3487-546C13BFD958}"/>
              </a:ext>
            </a:extLst>
          </p:cNvPr>
          <p:cNvPicPr>
            <a:picLocks noGrp="1" noChangeAspect="1"/>
          </p:cNvPicPr>
          <p:nvPr>
            <p:ph idx="1"/>
          </p:nvPr>
        </p:nvPicPr>
        <p:blipFill rotWithShape="1">
          <a:blip r:embed="rId2"/>
          <a:srcRect r="2" b="17318"/>
          <a:stretch/>
        </p:blipFill>
        <p:spPr>
          <a:xfrm>
            <a:off x="4882937" y="10"/>
            <a:ext cx="3628714" cy="342899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9573EED6-0EBF-5DC6-8DA0-DE4CAF3CFF22}"/>
              </a:ext>
            </a:extLst>
          </p:cNvPr>
          <p:cNvPicPr>
            <a:picLocks noChangeAspect="1"/>
          </p:cNvPicPr>
          <p:nvPr/>
        </p:nvPicPr>
        <p:blipFill rotWithShape="1">
          <a:blip r:embed="rId3"/>
          <a:srcRect r="1049" b="-5"/>
          <a:stretch/>
        </p:blipFill>
        <p:spPr>
          <a:xfrm>
            <a:off x="4882939" y="3429001"/>
            <a:ext cx="3628714" cy="3429000"/>
          </a:xfrm>
          <a:prstGeom prst="rect">
            <a:avLst/>
          </a:prstGeom>
        </p:spPr>
      </p:pic>
      <p:pic>
        <p:nvPicPr>
          <p:cNvPr id="9" name="Picture 8" descr="A picture containing outdoor object&#10;&#10;Description automatically generated">
            <a:extLst>
              <a:ext uri="{FF2B5EF4-FFF2-40B4-BE49-F238E27FC236}">
                <a16:creationId xmlns:a16="http://schemas.microsoft.com/office/drawing/2014/main" id="{0E7C7353-B1B3-178B-5209-AB5A71AE33CF}"/>
              </a:ext>
            </a:extLst>
          </p:cNvPr>
          <p:cNvPicPr>
            <a:picLocks noChangeAspect="1"/>
          </p:cNvPicPr>
          <p:nvPr/>
        </p:nvPicPr>
        <p:blipFill rotWithShape="1">
          <a:blip r:embed="rId4"/>
          <a:srcRect r="1" b="14009"/>
          <a:stretch/>
        </p:blipFill>
        <p:spPr>
          <a:xfrm>
            <a:off x="8504678" y="10"/>
            <a:ext cx="3688480" cy="6857990"/>
          </a:xfrm>
          <a:prstGeom prst="rect">
            <a:avLst/>
          </a:prstGeom>
        </p:spPr>
      </p:pic>
    </p:spTree>
    <p:extLst>
      <p:ext uri="{BB962C8B-B14F-4D97-AF65-F5344CB8AC3E}">
        <p14:creationId xmlns:p14="http://schemas.microsoft.com/office/powerpoint/2010/main" val="3003268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87E8E-A314-14BB-6EF0-F9BCA8781726}"/>
              </a:ext>
            </a:extLst>
          </p:cNvPr>
          <p:cNvSpPr>
            <a:spLocks noGrp="1"/>
          </p:cNvSpPr>
          <p:nvPr>
            <p:ph type="ctrTitle"/>
          </p:nvPr>
        </p:nvSpPr>
        <p:spPr>
          <a:xfrm>
            <a:off x="647699" y="871758"/>
            <a:ext cx="5227171" cy="3871143"/>
          </a:xfrm>
        </p:spPr>
        <p:txBody>
          <a:bodyPr>
            <a:normAutofit/>
          </a:bodyPr>
          <a:lstStyle/>
          <a:p>
            <a:r>
              <a:rPr lang="en-US" dirty="0"/>
              <a:t>Image Registration</a:t>
            </a:r>
          </a:p>
        </p:txBody>
      </p:sp>
      <p:sp>
        <p:nvSpPr>
          <p:cNvPr id="3" name="Subtitle 2">
            <a:extLst>
              <a:ext uri="{FF2B5EF4-FFF2-40B4-BE49-F238E27FC236}">
                <a16:creationId xmlns:a16="http://schemas.microsoft.com/office/drawing/2014/main" id="{8CEFE74B-D5E9-B65D-6D97-FBDA4B8C390A}"/>
              </a:ext>
            </a:extLst>
          </p:cNvPr>
          <p:cNvSpPr>
            <a:spLocks noGrp="1"/>
          </p:cNvSpPr>
          <p:nvPr>
            <p:ph type="subTitle" idx="1"/>
          </p:nvPr>
        </p:nvSpPr>
        <p:spPr>
          <a:xfrm>
            <a:off x="695325" y="4785543"/>
            <a:ext cx="4857857" cy="1005657"/>
          </a:xfrm>
        </p:spPr>
        <p:txBody>
          <a:bodyPr>
            <a:normAutofit/>
          </a:bodyPr>
          <a:lstStyle/>
          <a:p>
            <a:r>
              <a:rPr lang="en-US" dirty="0"/>
              <a:t>Using </a:t>
            </a:r>
            <a:r>
              <a:rPr lang="en-US" dirty="0" err="1"/>
              <a:t>SimpleITK</a:t>
            </a:r>
            <a:r>
              <a:rPr lang="en-US" dirty="0"/>
              <a:t> and </a:t>
            </a:r>
            <a:r>
              <a:rPr lang="en-US" dirty="0" err="1"/>
              <a:t>Matlab</a:t>
            </a:r>
            <a:endParaRPr lang="en-US" dirty="0"/>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7C00D0F-E435-208C-8AA8-3D56FD3A19E6}"/>
              </a:ext>
            </a:extLst>
          </p:cNvPr>
          <p:cNvPicPr>
            <a:picLocks noChangeAspect="1"/>
          </p:cNvPicPr>
          <p:nvPr/>
        </p:nvPicPr>
        <p:blipFill rotWithShape="1">
          <a:blip r:embed="rId2"/>
          <a:srcRect l="15585" r="22332"/>
          <a:stretch/>
        </p:blipFill>
        <p:spPr>
          <a:xfrm>
            <a:off x="6515100" y="10"/>
            <a:ext cx="5676900" cy="6857990"/>
          </a:xfrm>
          <a:prstGeom prst="rect">
            <a:avLst/>
          </a:prstGeom>
        </p:spPr>
      </p:pic>
    </p:spTree>
    <p:extLst>
      <p:ext uri="{BB962C8B-B14F-4D97-AF65-F5344CB8AC3E}">
        <p14:creationId xmlns:p14="http://schemas.microsoft.com/office/powerpoint/2010/main" val="2676818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30C28-76FC-50EA-7B2B-0225CAC212C8}"/>
              </a:ext>
            </a:extLst>
          </p:cNvPr>
          <p:cNvSpPr>
            <a:spLocks noGrp="1"/>
          </p:cNvSpPr>
          <p:nvPr>
            <p:ph type="title"/>
          </p:nvPr>
        </p:nvSpPr>
        <p:spPr/>
        <p:txBody>
          <a:bodyPr/>
          <a:lstStyle/>
          <a:p>
            <a:r>
              <a:rPr lang="en-US" dirty="0"/>
              <a:t>What is image registration?</a:t>
            </a:r>
          </a:p>
        </p:txBody>
      </p:sp>
      <p:sp>
        <p:nvSpPr>
          <p:cNvPr id="3" name="Content Placeholder 2">
            <a:extLst>
              <a:ext uri="{FF2B5EF4-FFF2-40B4-BE49-F238E27FC236}">
                <a16:creationId xmlns:a16="http://schemas.microsoft.com/office/drawing/2014/main" id="{E9A6A220-2D56-AFD1-26BD-0F60F5A471D3}"/>
              </a:ext>
            </a:extLst>
          </p:cNvPr>
          <p:cNvSpPr>
            <a:spLocks noGrp="1"/>
          </p:cNvSpPr>
          <p:nvPr>
            <p:ph idx="1"/>
          </p:nvPr>
        </p:nvSpPr>
        <p:spPr/>
        <p:txBody>
          <a:bodyPr/>
          <a:lstStyle/>
          <a:p>
            <a:r>
              <a:rPr lang="en-US" dirty="0"/>
              <a:t>The process of transforming different images onto the same coordinate set</a:t>
            </a:r>
          </a:p>
          <a:p>
            <a:r>
              <a:rPr lang="en-US" dirty="0"/>
              <a:t>Allows comparison and integration of images from different sources or methods</a:t>
            </a:r>
          </a:p>
          <a:p>
            <a:r>
              <a:rPr lang="en-US" dirty="0"/>
              <a:t>Intensity-based or feature-based</a:t>
            </a:r>
          </a:p>
          <a:p>
            <a:pPr lvl="1"/>
            <a:r>
              <a:rPr lang="en-US" dirty="0"/>
              <a:t>Intensity-based methods compare intensity values of images</a:t>
            </a:r>
          </a:p>
          <a:p>
            <a:pPr lvl="1"/>
            <a:r>
              <a:rPr lang="en-US" dirty="0"/>
              <a:t>Feature-based methods find matching image features such as points, lines, and contours</a:t>
            </a:r>
          </a:p>
          <a:p>
            <a:r>
              <a:rPr lang="en-US" dirty="0"/>
              <a:t>Transformations are rigid or elastic</a:t>
            </a:r>
          </a:p>
          <a:p>
            <a:pPr lvl="1"/>
            <a:r>
              <a:rPr lang="en-US" dirty="0"/>
              <a:t>Rigid methods are linear in nature and use affine methods (rotation, scaling, etc.)</a:t>
            </a:r>
          </a:p>
          <a:p>
            <a:pPr lvl="1"/>
            <a:r>
              <a:rPr lang="en-US" dirty="0"/>
              <a:t>Non-rigid can warp an image to cause it to align with another one </a:t>
            </a:r>
          </a:p>
          <a:p>
            <a:endParaRPr lang="en-US" dirty="0"/>
          </a:p>
          <a:p>
            <a:pPr lvl="1"/>
            <a:endParaRPr lang="en-US" dirty="0"/>
          </a:p>
          <a:p>
            <a:endParaRPr lang="en-US" dirty="0"/>
          </a:p>
        </p:txBody>
      </p:sp>
      <p:pic>
        <p:nvPicPr>
          <p:cNvPr id="5" name="Picture 4" descr="A picture containing window&#10;&#10;Description automatically generated">
            <a:extLst>
              <a:ext uri="{FF2B5EF4-FFF2-40B4-BE49-F238E27FC236}">
                <a16:creationId xmlns:a16="http://schemas.microsoft.com/office/drawing/2014/main" id="{71C73BD4-6207-7521-9851-AE8F8F432744}"/>
              </a:ext>
            </a:extLst>
          </p:cNvPr>
          <p:cNvPicPr>
            <a:picLocks noChangeAspect="1"/>
          </p:cNvPicPr>
          <p:nvPr/>
        </p:nvPicPr>
        <p:blipFill>
          <a:blip r:embed="rId2"/>
          <a:stretch>
            <a:fillRect/>
          </a:stretch>
        </p:blipFill>
        <p:spPr>
          <a:xfrm>
            <a:off x="8452022" y="-161173"/>
            <a:ext cx="3739978" cy="1671990"/>
          </a:xfrm>
          <a:prstGeom prst="rect">
            <a:avLst/>
          </a:prstGeom>
        </p:spPr>
      </p:pic>
    </p:spTree>
    <p:extLst>
      <p:ext uri="{BB962C8B-B14F-4D97-AF65-F5344CB8AC3E}">
        <p14:creationId xmlns:p14="http://schemas.microsoft.com/office/powerpoint/2010/main" val="3770771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4F0E-5930-315F-88B0-4489B97C9A27}"/>
              </a:ext>
            </a:extLst>
          </p:cNvPr>
          <p:cNvSpPr>
            <a:spLocks noGrp="1"/>
          </p:cNvSpPr>
          <p:nvPr>
            <p:ph type="title"/>
          </p:nvPr>
        </p:nvSpPr>
        <p:spPr/>
        <p:txBody>
          <a:bodyPr/>
          <a:lstStyle/>
          <a:p>
            <a:r>
              <a:rPr lang="en-US" dirty="0" err="1"/>
              <a:t>Intial</a:t>
            </a:r>
            <a:r>
              <a:rPr lang="en-US" dirty="0"/>
              <a:t> Attempts</a:t>
            </a:r>
          </a:p>
        </p:txBody>
      </p:sp>
      <p:graphicFrame>
        <p:nvGraphicFramePr>
          <p:cNvPr id="17" name="Content Placeholder 2">
            <a:extLst>
              <a:ext uri="{FF2B5EF4-FFF2-40B4-BE49-F238E27FC236}">
                <a16:creationId xmlns:a16="http://schemas.microsoft.com/office/drawing/2014/main" id="{17844AA8-69D1-DF5F-1B04-C2649BD31FBE}"/>
              </a:ext>
            </a:extLst>
          </p:cNvPr>
          <p:cNvGraphicFramePr>
            <a:graphicFrameLocks noGrp="1"/>
          </p:cNvGraphicFramePr>
          <p:nvPr>
            <p:ph idx="1"/>
          </p:nvPr>
        </p:nvGraphicFramePr>
        <p:xfrm>
          <a:off x="700636" y="2293126"/>
          <a:ext cx="5254158"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icture containing text, indoor, black&#10;&#10;Description automatically generated">
            <a:extLst>
              <a:ext uri="{FF2B5EF4-FFF2-40B4-BE49-F238E27FC236}">
                <a16:creationId xmlns:a16="http://schemas.microsoft.com/office/drawing/2014/main" id="{D8EBE1C5-A048-8751-AA58-24B32EA7133D}"/>
              </a:ext>
            </a:extLst>
          </p:cNvPr>
          <p:cNvPicPr>
            <a:picLocks noChangeAspect="1"/>
          </p:cNvPicPr>
          <p:nvPr/>
        </p:nvPicPr>
        <p:blipFill>
          <a:blip r:embed="rId7"/>
          <a:stretch>
            <a:fillRect/>
          </a:stretch>
        </p:blipFill>
        <p:spPr>
          <a:xfrm>
            <a:off x="6347653" y="1206939"/>
            <a:ext cx="2447517" cy="2457217"/>
          </a:xfrm>
          <a:prstGeom prst="rect">
            <a:avLst/>
          </a:prstGeom>
        </p:spPr>
      </p:pic>
      <p:pic>
        <p:nvPicPr>
          <p:cNvPr id="7" name="Picture 6">
            <a:extLst>
              <a:ext uri="{FF2B5EF4-FFF2-40B4-BE49-F238E27FC236}">
                <a16:creationId xmlns:a16="http://schemas.microsoft.com/office/drawing/2014/main" id="{C023CF8D-045D-F7AA-47B8-ACE945BE7EF4}"/>
              </a:ext>
            </a:extLst>
          </p:cNvPr>
          <p:cNvPicPr>
            <a:picLocks noChangeAspect="1"/>
          </p:cNvPicPr>
          <p:nvPr/>
        </p:nvPicPr>
        <p:blipFill>
          <a:blip r:embed="rId8"/>
          <a:stretch>
            <a:fillRect/>
          </a:stretch>
        </p:blipFill>
        <p:spPr>
          <a:xfrm>
            <a:off x="9364821" y="1206939"/>
            <a:ext cx="2447517" cy="2453974"/>
          </a:xfrm>
          <a:prstGeom prst="rect">
            <a:avLst/>
          </a:prstGeom>
        </p:spPr>
      </p:pic>
      <p:pic>
        <p:nvPicPr>
          <p:cNvPr id="9" name="Picture 8" descr="A picture containing text, tableware, cup, ceramic ware&#10;&#10;Description automatically generated">
            <a:extLst>
              <a:ext uri="{FF2B5EF4-FFF2-40B4-BE49-F238E27FC236}">
                <a16:creationId xmlns:a16="http://schemas.microsoft.com/office/drawing/2014/main" id="{CABEAF00-09F2-8BEE-2641-B6C6EBC17FA0}"/>
              </a:ext>
            </a:extLst>
          </p:cNvPr>
          <p:cNvPicPr>
            <a:picLocks noChangeAspect="1"/>
          </p:cNvPicPr>
          <p:nvPr/>
        </p:nvPicPr>
        <p:blipFill>
          <a:blip r:embed="rId9"/>
          <a:stretch>
            <a:fillRect/>
          </a:stretch>
        </p:blipFill>
        <p:spPr>
          <a:xfrm>
            <a:off x="6347653" y="4032628"/>
            <a:ext cx="2447517" cy="2466993"/>
          </a:xfrm>
          <a:prstGeom prst="rect">
            <a:avLst/>
          </a:prstGeom>
        </p:spPr>
      </p:pic>
      <p:pic>
        <p:nvPicPr>
          <p:cNvPr id="11" name="Picture 10">
            <a:extLst>
              <a:ext uri="{FF2B5EF4-FFF2-40B4-BE49-F238E27FC236}">
                <a16:creationId xmlns:a16="http://schemas.microsoft.com/office/drawing/2014/main" id="{D911047F-A257-56EC-23FC-CF394B4029F5}"/>
              </a:ext>
            </a:extLst>
          </p:cNvPr>
          <p:cNvPicPr>
            <a:picLocks noChangeAspect="1"/>
          </p:cNvPicPr>
          <p:nvPr/>
        </p:nvPicPr>
        <p:blipFill>
          <a:blip r:embed="rId10"/>
          <a:stretch>
            <a:fillRect/>
          </a:stretch>
        </p:blipFill>
        <p:spPr>
          <a:xfrm>
            <a:off x="9364821" y="4032628"/>
            <a:ext cx="2447518" cy="2437870"/>
          </a:xfrm>
          <a:prstGeom prst="rect">
            <a:avLst/>
          </a:prstGeom>
        </p:spPr>
      </p:pic>
      <p:sp>
        <p:nvSpPr>
          <p:cNvPr id="12" name="TextBox 11">
            <a:extLst>
              <a:ext uri="{FF2B5EF4-FFF2-40B4-BE49-F238E27FC236}">
                <a16:creationId xmlns:a16="http://schemas.microsoft.com/office/drawing/2014/main" id="{80359C16-D6E5-1F7A-16E5-F99F021933FB}"/>
              </a:ext>
            </a:extLst>
          </p:cNvPr>
          <p:cNvSpPr txBox="1"/>
          <p:nvPr/>
        </p:nvSpPr>
        <p:spPr>
          <a:xfrm>
            <a:off x="6902798" y="815608"/>
            <a:ext cx="1337226" cy="369332"/>
          </a:xfrm>
          <a:prstGeom prst="rect">
            <a:avLst/>
          </a:prstGeom>
          <a:noFill/>
        </p:spPr>
        <p:txBody>
          <a:bodyPr wrap="none" rtlCol="0">
            <a:spAutoFit/>
          </a:bodyPr>
          <a:lstStyle/>
          <a:p>
            <a:r>
              <a:rPr lang="en-US" dirty="0"/>
              <a:t>Clean Lung</a:t>
            </a:r>
          </a:p>
        </p:txBody>
      </p:sp>
      <p:sp>
        <p:nvSpPr>
          <p:cNvPr id="13" name="TextBox 12">
            <a:extLst>
              <a:ext uri="{FF2B5EF4-FFF2-40B4-BE49-F238E27FC236}">
                <a16:creationId xmlns:a16="http://schemas.microsoft.com/office/drawing/2014/main" id="{B4FC70A0-70E1-1D00-46FC-CC08326C3DBD}"/>
              </a:ext>
            </a:extLst>
          </p:cNvPr>
          <p:cNvSpPr txBox="1"/>
          <p:nvPr/>
        </p:nvSpPr>
        <p:spPr>
          <a:xfrm>
            <a:off x="9823145" y="815608"/>
            <a:ext cx="1530868" cy="369332"/>
          </a:xfrm>
          <a:prstGeom prst="rect">
            <a:avLst/>
          </a:prstGeom>
          <a:noFill/>
        </p:spPr>
        <p:txBody>
          <a:bodyPr wrap="none" rtlCol="0">
            <a:spAutoFit/>
          </a:bodyPr>
          <a:lstStyle/>
          <a:p>
            <a:r>
              <a:rPr lang="en-US" dirty="0"/>
              <a:t>COVID Lung</a:t>
            </a:r>
          </a:p>
        </p:txBody>
      </p:sp>
      <p:sp>
        <p:nvSpPr>
          <p:cNvPr id="14" name="TextBox 13">
            <a:extLst>
              <a:ext uri="{FF2B5EF4-FFF2-40B4-BE49-F238E27FC236}">
                <a16:creationId xmlns:a16="http://schemas.microsoft.com/office/drawing/2014/main" id="{67B7C08A-1E31-F9A2-E0D9-D05D19191815}"/>
              </a:ext>
            </a:extLst>
          </p:cNvPr>
          <p:cNvSpPr txBox="1"/>
          <p:nvPr/>
        </p:nvSpPr>
        <p:spPr>
          <a:xfrm>
            <a:off x="6580627" y="3701825"/>
            <a:ext cx="1981568" cy="369332"/>
          </a:xfrm>
          <a:prstGeom prst="rect">
            <a:avLst/>
          </a:prstGeom>
          <a:noFill/>
        </p:spPr>
        <p:txBody>
          <a:bodyPr wrap="none" rtlCol="0">
            <a:spAutoFit/>
          </a:bodyPr>
          <a:lstStyle/>
          <a:p>
            <a:r>
              <a:rPr lang="en-US" dirty="0"/>
              <a:t>Subtracted Images</a:t>
            </a:r>
          </a:p>
        </p:txBody>
      </p:sp>
      <p:sp>
        <p:nvSpPr>
          <p:cNvPr id="15" name="TextBox 14">
            <a:extLst>
              <a:ext uri="{FF2B5EF4-FFF2-40B4-BE49-F238E27FC236}">
                <a16:creationId xmlns:a16="http://schemas.microsoft.com/office/drawing/2014/main" id="{76B0462B-0A30-53A2-D25C-28739D71470C}"/>
              </a:ext>
            </a:extLst>
          </p:cNvPr>
          <p:cNvSpPr txBox="1"/>
          <p:nvPr/>
        </p:nvSpPr>
        <p:spPr>
          <a:xfrm>
            <a:off x="9823145" y="3683510"/>
            <a:ext cx="1596334" cy="369332"/>
          </a:xfrm>
          <a:prstGeom prst="rect">
            <a:avLst/>
          </a:prstGeom>
          <a:noFill/>
        </p:spPr>
        <p:txBody>
          <a:bodyPr wrap="none" rtlCol="0">
            <a:spAutoFit/>
          </a:bodyPr>
          <a:lstStyle/>
          <a:p>
            <a:r>
              <a:rPr lang="en-US" dirty="0"/>
              <a:t>Inverse Added</a:t>
            </a:r>
          </a:p>
        </p:txBody>
      </p:sp>
    </p:spTree>
    <p:extLst>
      <p:ext uri="{BB962C8B-B14F-4D97-AF65-F5344CB8AC3E}">
        <p14:creationId xmlns:p14="http://schemas.microsoft.com/office/powerpoint/2010/main" val="153456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E49581D6-EB07-44EB-7836-CF3E936B8830}"/>
              </a:ext>
            </a:extLst>
          </p:cNvPr>
          <p:cNvPicPr>
            <a:picLocks noChangeAspect="1"/>
          </p:cNvPicPr>
          <p:nvPr/>
        </p:nvPicPr>
        <p:blipFill>
          <a:blip r:embed="rId2"/>
          <a:stretch>
            <a:fillRect/>
          </a:stretch>
        </p:blipFill>
        <p:spPr>
          <a:xfrm>
            <a:off x="0" y="2499869"/>
            <a:ext cx="4521559" cy="3561597"/>
          </a:xfrm>
          <a:prstGeom prst="rect">
            <a:avLst/>
          </a:prstGeom>
        </p:spPr>
      </p:pic>
      <p:sp>
        <p:nvSpPr>
          <p:cNvPr id="2" name="Title 1">
            <a:extLst>
              <a:ext uri="{FF2B5EF4-FFF2-40B4-BE49-F238E27FC236}">
                <a16:creationId xmlns:a16="http://schemas.microsoft.com/office/drawing/2014/main" id="{73F63DB2-0F0F-4348-D11A-9906148873C6}"/>
              </a:ext>
            </a:extLst>
          </p:cNvPr>
          <p:cNvSpPr>
            <a:spLocks noGrp="1"/>
          </p:cNvSpPr>
          <p:nvPr>
            <p:ph type="title"/>
          </p:nvPr>
        </p:nvSpPr>
        <p:spPr/>
        <p:txBody>
          <a:bodyPr/>
          <a:lstStyle/>
          <a:p>
            <a:r>
              <a:rPr lang="en-US" dirty="0"/>
              <a:t>Coronal 2D registration using </a:t>
            </a:r>
            <a:r>
              <a:rPr lang="en-US" dirty="0" err="1"/>
              <a:t>Matlab</a:t>
            </a:r>
            <a:endParaRPr lang="en-US" dirty="0"/>
          </a:p>
        </p:txBody>
      </p:sp>
      <p:pic>
        <p:nvPicPr>
          <p:cNvPr id="5" name="Content Placeholder 4" descr="A picture containing light, green, colorful, signal&#10;&#10;Description automatically generated">
            <a:extLst>
              <a:ext uri="{FF2B5EF4-FFF2-40B4-BE49-F238E27FC236}">
                <a16:creationId xmlns:a16="http://schemas.microsoft.com/office/drawing/2014/main" id="{684D5FFA-D0F8-E0D8-625C-65B5AB608877}"/>
              </a:ext>
            </a:extLst>
          </p:cNvPr>
          <p:cNvPicPr>
            <a:picLocks noGrp="1" noChangeAspect="1"/>
          </p:cNvPicPr>
          <p:nvPr>
            <p:ph idx="1"/>
          </p:nvPr>
        </p:nvPicPr>
        <p:blipFill>
          <a:blip r:embed="rId3"/>
          <a:stretch>
            <a:fillRect/>
          </a:stretch>
        </p:blipFill>
        <p:spPr>
          <a:xfrm>
            <a:off x="4679034" y="2493976"/>
            <a:ext cx="3487395" cy="3487395"/>
          </a:xfrm>
        </p:spPr>
      </p:pic>
      <p:pic>
        <p:nvPicPr>
          <p:cNvPr id="7" name="Picture 6" descr="A picture containing green, purple, light, colorful&#10;&#10;Description automatically generated">
            <a:extLst>
              <a:ext uri="{FF2B5EF4-FFF2-40B4-BE49-F238E27FC236}">
                <a16:creationId xmlns:a16="http://schemas.microsoft.com/office/drawing/2014/main" id="{831617F9-BC6D-97E1-25D5-9400598FCAFD}"/>
              </a:ext>
            </a:extLst>
          </p:cNvPr>
          <p:cNvPicPr>
            <a:picLocks noChangeAspect="1"/>
          </p:cNvPicPr>
          <p:nvPr/>
        </p:nvPicPr>
        <p:blipFill>
          <a:blip r:embed="rId4"/>
          <a:stretch>
            <a:fillRect/>
          </a:stretch>
        </p:blipFill>
        <p:spPr>
          <a:xfrm>
            <a:off x="8323904" y="2493976"/>
            <a:ext cx="3487395" cy="3496585"/>
          </a:xfrm>
          <a:prstGeom prst="rect">
            <a:avLst/>
          </a:prstGeom>
        </p:spPr>
      </p:pic>
      <p:sp>
        <p:nvSpPr>
          <p:cNvPr id="8" name="TextBox 7">
            <a:extLst>
              <a:ext uri="{FF2B5EF4-FFF2-40B4-BE49-F238E27FC236}">
                <a16:creationId xmlns:a16="http://schemas.microsoft.com/office/drawing/2014/main" id="{7956B63F-E9DE-3EED-A2FC-9A68C8E9407A}"/>
              </a:ext>
            </a:extLst>
          </p:cNvPr>
          <p:cNvSpPr txBox="1"/>
          <p:nvPr/>
        </p:nvSpPr>
        <p:spPr>
          <a:xfrm>
            <a:off x="6012201" y="1907577"/>
            <a:ext cx="821059" cy="369332"/>
          </a:xfrm>
          <a:prstGeom prst="rect">
            <a:avLst/>
          </a:prstGeom>
          <a:noFill/>
        </p:spPr>
        <p:txBody>
          <a:bodyPr wrap="none" rtlCol="0">
            <a:spAutoFit/>
          </a:bodyPr>
          <a:lstStyle/>
          <a:p>
            <a:r>
              <a:rPr lang="en-US" dirty="0"/>
              <a:t>Before</a:t>
            </a:r>
          </a:p>
        </p:txBody>
      </p:sp>
      <p:sp>
        <p:nvSpPr>
          <p:cNvPr id="9" name="TextBox 8">
            <a:extLst>
              <a:ext uri="{FF2B5EF4-FFF2-40B4-BE49-F238E27FC236}">
                <a16:creationId xmlns:a16="http://schemas.microsoft.com/office/drawing/2014/main" id="{C05DD2BC-DE87-A5AF-20EA-F9903E9D9296}"/>
              </a:ext>
            </a:extLst>
          </p:cNvPr>
          <p:cNvSpPr txBox="1"/>
          <p:nvPr/>
        </p:nvSpPr>
        <p:spPr>
          <a:xfrm>
            <a:off x="9723596" y="1936927"/>
            <a:ext cx="688009"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38885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3F03-EF0D-691D-A22C-790F7F5EF4E9}"/>
              </a:ext>
            </a:extLst>
          </p:cNvPr>
          <p:cNvSpPr>
            <a:spLocks noGrp="1"/>
          </p:cNvSpPr>
          <p:nvPr>
            <p:ph type="title"/>
          </p:nvPr>
        </p:nvSpPr>
        <p:spPr/>
        <p:txBody>
          <a:bodyPr/>
          <a:lstStyle/>
          <a:p>
            <a:r>
              <a:rPr lang="en-US" dirty="0"/>
              <a:t>AXIAL 2D registration using </a:t>
            </a:r>
            <a:r>
              <a:rPr lang="en-US" dirty="0" err="1"/>
              <a:t>Matlab</a:t>
            </a:r>
            <a:endParaRPr lang="en-US" dirty="0"/>
          </a:p>
        </p:txBody>
      </p:sp>
      <p:pic>
        <p:nvPicPr>
          <p:cNvPr id="8" name="Content Placeholder 7" descr="A picture containing text, glass&#10;&#10;Description automatically generated">
            <a:extLst>
              <a:ext uri="{FF2B5EF4-FFF2-40B4-BE49-F238E27FC236}">
                <a16:creationId xmlns:a16="http://schemas.microsoft.com/office/drawing/2014/main" id="{D1096F69-C1C7-6B29-AE43-78B7ECA2941E}"/>
              </a:ext>
            </a:extLst>
          </p:cNvPr>
          <p:cNvPicPr>
            <a:picLocks noGrp="1" noChangeAspect="1"/>
          </p:cNvPicPr>
          <p:nvPr>
            <p:ph idx="1"/>
          </p:nvPr>
        </p:nvPicPr>
        <p:blipFill>
          <a:blip r:embed="rId2"/>
          <a:stretch>
            <a:fillRect/>
          </a:stretch>
        </p:blipFill>
        <p:spPr>
          <a:xfrm>
            <a:off x="7707396" y="2313233"/>
            <a:ext cx="3425012" cy="3429000"/>
          </a:xfrm>
        </p:spPr>
      </p:pic>
      <p:pic>
        <p:nvPicPr>
          <p:cNvPr id="10" name="Picture 9">
            <a:extLst>
              <a:ext uri="{FF2B5EF4-FFF2-40B4-BE49-F238E27FC236}">
                <a16:creationId xmlns:a16="http://schemas.microsoft.com/office/drawing/2014/main" id="{6CCC6A80-DB9D-AD95-F4D3-168BB0972A86}"/>
              </a:ext>
            </a:extLst>
          </p:cNvPr>
          <p:cNvPicPr>
            <a:picLocks noChangeAspect="1"/>
          </p:cNvPicPr>
          <p:nvPr/>
        </p:nvPicPr>
        <p:blipFill>
          <a:blip r:embed="rId3"/>
          <a:stretch>
            <a:fillRect/>
          </a:stretch>
        </p:blipFill>
        <p:spPr>
          <a:xfrm>
            <a:off x="3938910" y="2313233"/>
            <a:ext cx="3424494" cy="3429000"/>
          </a:xfrm>
          <a:prstGeom prst="rect">
            <a:avLst/>
          </a:prstGeom>
        </p:spPr>
      </p:pic>
      <p:pic>
        <p:nvPicPr>
          <p:cNvPr id="12" name="Picture 11">
            <a:extLst>
              <a:ext uri="{FF2B5EF4-FFF2-40B4-BE49-F238E27FC236}">
                <a16:creationId xmlns:a16="http://schemas.microsoft.com/office/drawing/2014/main" id="{679BAFC7-74F8-A3D1-9A57-55A78E3E4436}"/>
              </a:ext>
            </a:extLst>
          </p:cNvPr>
          <p:cNvPicPr>
            <a:picLocks noChangeAspect="1"/>
          </p:cNvPicPr>
          <p:nvPr/>
        </p:nvPicPr>
        <p:blipFill>
          <a:blip r:embed="rId4"/>
          <a:stretch>
            <a:fillRect/>
          </a:stretch>
        </p:blipFill>
        <p:spPr>
          <a:xfrm>
            <a:off x="940131" y="3909657"/>
            <a:ext cx="2172044" cy="2176286"/>
          </a:xfrm>
          <a:prstGeom prst="rect">
            <a:avLst/>
          </a:prstGeom>
        </p:spPr>
      </p:pic>
      <p:pic>
        <p:nvPicPr>
          <p:cNvPr id="14" name="Picture 13" descr="A picture containing spectacles&#10;&#10;Description automatically generated">
            <a:extLst>
              <a:ext uri="{FF2B5EF4-FFF2-40B4-BE49-F238E27FC236}">
                <a16:creationId xmlns:a16="http://schemas.microsoft.com/office/drawing/2014/main" id="{83A6F218-D43C-EC5F-1C01-42303673C291}"/>
              </a:ext>
            </a:extLst>
          </p:cNvPr>
          <p:cNvPicPr>
            <a:picLocks noChangeAspect="1"/>
          </p:cNvPicPr>
          <p:nvPr/>
        </p:nvPicPr>
        <p:blipFill>
          <a:blip r:embed="rId5"/>
          <a:stretch>
            <a:fillRect/>
          </a:stretch>
        </p:blipFill>
        <p:spPr>
          <a:xfrm>
            <a:off x="940131" y="1657701"/>
            <a:ext cx="2172045" cy="2172045"/>
          </a:xfrm>
          <a:prstGeom prst="rect">
            <a:avLst/>
          </a:prstGeom>
        </p:spPr>
      </p:pic>
      <p:sp>
        <p:nvSpPr>
          <p:cNvPr id="15" name="TextBox 14">
            <a:extLst>
              <a:ext uri="{FF2B5EF4-FFF2-40B4-BE49-F238E27FC236}">
                <a16:creationId xmlns:a16="http://schemas.microsoft.com/office/drawing/2014/main" id="{FD78AF5E-6423-5160-85E7-598AF8CF2FD8}"/>
              </a:ext>
            </a:extLst>
          </p:cNvPr>
          <p:cNvSpPr txBox="1"/>
          <p:nvPr/>
        </p:nvSpPr>
        <p:spPr>
          <a:xfrm>
            <a:off x="5274941" y="1749182"/>
            <a:ext cx="821059" cy="369332"/>
          </a:xfrm>
          <a:prstGeom prst="rect">
            <a:avLst/>
          </a:prstGeom>
          <a:noFill/>
        </p:spPr>
        <p:txBody>
          <a:bodyPr wrap="none" rtlCol="0">
            <a:spAutoFit/>
          </a:bodyPr>
          <a:lstStyle/>
          <a:p>
            <a:r>
              <a:rPr lang="en-US" dirty="0"/>
              <a:t>Before</a:t>
            </a:r>
          </a:p>
        </p:txBody>
      </p:sp>
      <p:sp>
        <p:nvSpPr>
          <p:cNvPr id="16" name="TextBox 15">
            <a:extLst>
              <a:ext uri="{FF2B5EF4-FFF2-40B4-BE49-F238E27FC236}">
                <a16:creationId xmlns:a16="http://schemas.microsoft.com/office/drawing/2014/main" id="{486C39FF-73DB-C847-2B97-7BF6D9A27A84}"/>
              </a:ext>
            </a:extLst>
          </p:cNvPr>
          <p:cNvSpPr txBox="1"/>
          <p:nvPr/>
        </p:nvSpPr>
        <p:spPr>
          <a:xfrm>
            <a:off x="9081188" y="1753073"/>
            <a:ext cx="688009"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278801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F4C0-32C6-3F5D-ECF1-0E9399CE50E7}"/>
              </a:ext>
            </a:extLst>
          </p:cNvPr>
          <p:cNvSpPr>
            <a:spLocks noGrp="1"/>
          </p:cNvSpPr>
          <p:nvPr>
            <p:ph type="title"/>
          </p:nvPr>
        </p:nvSpPr>
        <p:spPr/>
        <p:txBody>
          <a:bodyPr/>
          <a:lstStyle/>
          <a:p>
            <a:r>
              <a:rPr lang="en-US" dirty="0"/>
              <a:t>LANDMARKING REGISTRATION USING GUI IN ITK</a:t>
            </a:r>
          </a:p>
        </p:txBody>
      </p:sp>
      <p:pic>
        <p:nvPicPr>
          <p:cNvPr id="7" name="landmarking" descr="landmarking">
            <a:hlinkClick r:id="" action="ppaction://media"/>
            <a:extLst>
              <a:ext uri="{FF2B5EF4-FFF2-40B4-BE49-F238E27FC236}">
                <a16:creationId xmlns:a16="http://schemas.microsoft.com/office/drawing/2014/main" id="{30E02798-2352-C5F6-714F-35ADC4B4CC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92116" y="1958718"/>
            <a:ext cx="8062912" cy="3636963"/>
          </a:xfrm>
        </p:spPr>
      </p:pic>
    </p:spTree>
    <p:extLst>
      <p:ext uri="{BB962C8B-B14F-4D97-AF65-F5344CB8AC3E}">
        <p14:creationId xmlns:p14="http://schemas.microsoft.com/office/powerpoint/2010/main" val="412165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ChronicleVTI">
  <a:themeElements>
    <a:clrScheme name="AnalogousFromRegularSeedLeftStep">
      <a:dk1>
        <a:srgbClr val="000000"/>
      </a:dk1>
      <a:lt1>
        <a:srgbClr val="FFFFFF"/>
      </a:lt1>
      <a:dk2>
        <a:srgbClr val="29311B"/>
      </a:dk2>
      <a:lt2>
        <a:srgbClr val="F3F0F0"/>
      </a:lt2>
      <a:accent1>
        <a:srgbClr val="24B1B6"/>
      </a:accent1>
      <a:accent2>
        <a:srgbClr val="18B77A"/>
      </a:accent2>
      <a:accent3>
        <a:srgbClr val="25B942"/>
      </a:accent3>
      <a:accent4>
        <a:srgbClr val="3AB718"/>
      </a:accent4>
      <a:accent5>
        <a:srgbClr val="7DB023"/>
      </a:accent5>
      <a:accent6>
        <a:srgbClr val="ABA416"/>
      </a:accent6>
      <a:hlink>
        <a:srgbClr val="C4534F"/>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1005</Words>
  <Application>Microsoft Macintosh PowerPoint</Application>
  <PresentationFormat>Widescreen</PresentationFormat>
  <Paragraphs>78</Paragraphs>
  <Slides>26</Slides>
  <Notes>12</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Calisto MT</vt:lpstr>
      <vt:lpstr>Times New Roman</vt:lpstr>
      <vt:lpstr>Univers Condensed</vt:lpstr>
      <vt:lpstr>ChronicleVTI</vt:lpstr>
      <vt:lpstr>Image processing Of clean and covid lung scans using simpleitk and matlab</vt:lpstr>
      <vt:lpstr>What are the elements of medical image processing?</vt:lpstr>
      <vt:lpstr>What does covid look like?</vt:lpstr>
      <vt:lpstr>Image Registration</vt:lpstr>
      <vt:lpstr>What is image registration?</vt:lpstr>
      <vt:lpstr>Intial Attempts</vt:lpstr>
      <vt:lpstr>Coronal 2D registration using Matlab</vt:lpstr>
      <vt:lpstr>AXIAL 2D registration using Matlab</vt:lpstr>
      <vt:lpstr>LANDMARKING REGISTRATION USING GUI IN ITK</vt:lpstr>
      <vt:lpstr>LANDMARKING REGISTRATION OUTPUT</vt:lpstr>
      <vt:lpstr>3D SIMILARITY Registration Using SimpleITK</vt:lpstr>
      <vt:lpstr>Image segmentation</vt:lpstr>
      <vt:lpstr>Thresholding</vt:lpstr>
      <vt:lpstr>Basic Thresholding  CHEST WITHOUT CONTRAST</vt:lpstr>
      <vt:lpstr>Basic Thresholding</vt:lpstr>
      <vt:lpstr>Binary Thresholding</vt:lpstr>
      <vt:lpstr>Otsu Thresholding</vt:lpstr>
      <vt:lpstr>Otsu’s binary thresholding</vt:lpstr>
      <vt:lpstr>Level-set segmentation</vt:lpstr>
      <vt:lpstr>Watershed Segmentation</vt:lpstr>
      <vt:lpstr>Gradient Water Segmentation with Edge Features</vt:lpstr>
      <vt:lpstr>Watershed Over Segmentation</vt:lpstr>
      <vt:lpstr>Segmentation From Markers </vt:lpstr>
      <vt:lpstr>Binary Watersheds for Object Separation </vt:lpstr>
      <vt:lpstr>Quantization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Registration</dc:title>
  <dc:creator>Chris Huber</dc:creator>
  <cp:lastModifiedBy>Mato Ramic</cp:lastModifiedBy>
  <cp:revision>52</cp:revision>
  <dcterms:created xsi:type="dcterms:W3CDTF">2022-05-07T21:16:08Z</dcterms:created>
  <dcterms:modified xsi:type="dcterms:W3CDTF">2022-05-08T21:19:02Z</dcterms:modified>
</cp:coreProperties>
</file>